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84" r:id="rId2"/>
    <p:sldId id="285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8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0FD1C9B-D163-4853-8F20-6F4FD296907D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216D6EA-D10C-4DFB-9307-3CE0A911EF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1C9B-D163-4853-8F20-6F4FD296907D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6D6EA-D10C-4DFB-9307-3CE0A911EF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1C9B-D163-4853-8F20-6F4FD296907D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6D6EA-D10C-4DFB-9307-3CE0A911EF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0FD1C9B-D163-4853-8F20-6F4FD296907D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6D6EA-D10C-4DFB-9307-3CE0A911EF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0FD1C9B-D163-4853-8F20-6F4FD296907D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216D6EA-D10C-4DFB-9307-3CE0A911EFE0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0FD1C9B-D163-4853-8F20-6F4FD296907D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216D6EA-D10C-4DFB-9307-3CE0A911EF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0FD1C9B-D163-4853-8F20-6F4FD296907D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216D6EA-D10C-4DFB-9307-3CE0A911EF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1C9B-D163-4853-8F20-6F4FD296907D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6D6EA-D10C-4DFB-9307-3CE0A911EF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0FD1C9B-D163-4853-8F20-6F4FD296907D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216D6EA-D10C-4DFB-9307-3CE0A911EF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0FD1C9B-D163-4853-8F20-6F4FD296907D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216D6EA-D10C-4DFB-9307-3CE0A911EF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0FD1C9B-D163-4853-8F20-6F4FD296907D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216D6EA-D10C-4DFB-9307-3CE0A911EF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0FD1C9B-D163-4853-8F20-6F4FD296907D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216D6EA-D10C-4DFB-9307-3CE0A911EFE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2</a:t>
            </a:r>
            <a:r>
              <a:rPr lang="el-GR" baseline="30000" dirty="0" smtClean="0"/>
              <a:t>ο</a:t>
            </a:r>
            <a:r>
              <a:rPr lang="el-GR" dirty="0" smtClean="0"/>
              <a:t> Γυμνάσιο </a:t>
            </a:r>
            <a:r>
              <a:rPr lang="el-GR" dirty="0" err="1" smtClean="0"/>
              <a:t>Καλυβίων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el-GR" dirty="0" smtClean="0"/>
              <a:t>Ενημέρωση   γονέων </a:t>
            </a:r>
            <a:r>
              <a:rPr lang="el-GR" dirty="0" err="1" smtClean="0"/>
              <a:t>Α΄Γυμνασίου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ΕΡΓΑΣΤΗΡΙΑ ΔΕΞΙΟΤΗΤΩΝ </a:t>
            </a:r>
            <a:br>
              <a:rPr lang="el-GR" dirty="0" smtClean="0"/>
            </a:br>
            <a:r>
              <a:rPr lang="el-GR" sz="3200" dirty="0" smtClean="0"/>
              <a:t>περιγραφική αξιολόγηση και </a:t>
            </a:r>
            <a:r>
              <a:rPr lang="en-US" sz="3200" dirty="0" err="1" smtClean="0"/>
              <a:t>portofolio</a:t>
            </a:r>
            <a:r>
              <a:rPr lang="el-GR" sz="3200" dirty="0" smtClean="0"/>
              <a:t> του μαθητή</a:t>
            </a:r>
            <a:r>
              <a:rPr lang="en-US" sz="3200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sz="2400" b="1" dirty="0" smtClean="0"/>
              <a:t>Διαβαθμίσεις </a:t>
            </a:r>
          </a:p>
          <a:p>
            <a:r>
              <a:rPr lang="el-GR" sz="2400" dirty="0" smtClean="0"/>
              <a:t>Ενδείξεις  ως προς τη δεξιότητα του μαθητή/</a:t>
            </a:r>
            <a:r>
              <a:rPr lang="el-GR" sz="2400" dirty="0" err="1" smtClean="0"/>
              <a:t>τριας</a:t>
            </a:r>
            <a:endParaRPr lang="el-GR" sz="2400" dirty="0" smtClean="0"/>
          </a:p>
          <a:p>
            <a:r>
              <a:rPr lang="el-GR" sz="2400" b="1" dirty="0" smtClean="0"/>
              <a:t>1</a:t>
            </a:r>
            <a:r>
              <a:rPr lang="el-GR" sz="2400" b="1" baseline="30000" dirty="0" smtClean="0"/>
              <a:t>ο</a:t>
            </a:r>
            <a:r>
              <a:rPr lang="el-GR" sz="2400" b="1" dirty="0" smtClean="0"/>
              <a:t> επίπεδο</a:t>
            </a:r>
          </a:p>
          <a:p>
            <a:r>
              <a:rPr lang="el-GR" sz="2400" b="1" i="1" dirty="0" smtClean="0"/>
              <a:t>Αρχόμενη</a:t>
            </a:r>
            <a:r>
              <a:rPr lang="en-US" sz="2400" b="1" i="1" dirty="0" smtClean="0"/>
              <a:t>.</a:t>
            </a:r>
            <a:endParaRPr lang="el-GR" sz="2400" b="1" i="1" dirty="0" smtClean="0"/>
          </a:p>
          <a:p>
            <a:r>
              <a:rPr lang="el-GR" sz="2400" i="1" dirty="0" smtClean="0"/>
              <a:t>Ο μαθητής ανταποκρίνεται ως προς τη δεξιότητα σε </a:t>
            </a:r>
            <a:r>
              <a:rPr lang="el-GR" sz="2400" i="1" dirty="0" smtClean="0"/>
              <a:t>επιδείξεις ,</a:t>
            </a:r>
            <a:r>
              <a:rPr lang="el-GR" sz="2400" i="1" dirty="0" smtClean="0"/>
              <a:t>υποδείξεις σε δραστηριότητα καθοδήγησης.</a:t>
            </a:r>
          </a:p>
          <a:p>
            <a:r>
              <a:rPr lang="el-GR" sz="2400" b="1" dirty="0" smtClean="0"/>
              <a:t>2ο επίπεδο</a:t>
            </a:r>
          </a:p>
          <a:p>
            <a:r>
              <a:rPr lang="el-GR" sz="2400" b="1" i="1" dirty="0" smtClean="0"/>
              <a:t>Αναπτυσσόμενη.</a:t>
            </a:r>
          </a:p>
          <a:p>
            <a:r>
              <a:rPr lang="el-GR" sz="2400" i="1" dirty="0" smtClean="0"/>
              <a:t>Καταβάλλει </a:t>
            </a:r>
            <a:r>
              <a:rPr lang="el-GR" sz="2400" i="1" dirty="0" err="1" smtClean="0"/>
              <a:t>προσπάθεια,συμμετέχει</a:t>
            </a:r>
            <a:r>
              <a:rPr lang="el-GR" sz="2400" i="1" dirty="0" smtClean="0"/>
              <a:t> </a:t>
            </a:r>
            <a:r>
              <a:rPr lang="el-GR" sz="2400" i="1" dirty="0" err="1" smtClean="0"/>
              <a:t>ενεργά,δοκιμάζει</a:t>
            </a:r>
            <a:r>
              <a:rPr lang="el-GR" sz="2400" i="1" dirty="0" smtClean="0"/>
              <a:t> ,</a:t>
            </a:r>
            <a:r>
              <a:rPr lang="el-GR" sz="2400" i="1" dirty="0" err="1" smtClean="0"/>
              <a:t>πειραματίζεται,ζητά</a:t>
            </a:r>
            <a:r>
              <a:rPr lang="el-GR" sz="2400" i="1" dirty="0" smtClean="0"/>
              <a:t> την υποστήριξη του διδάσκοντα στη διάρκεια της δραστηριότητας.</a:t>
            </a:r>
            <a:endParaRPr lang="el-GR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400" b="1" dirty="0" smtClean="0"/>
              <a:t>3</a:t>
            </a:r>
            <a:r>
              <a:rPr lang="el-GR" sz="2400" b="1" baseline="30000" dirty="0" smtClean="0"/>
              <a:t>ο</a:t>
            </a:r>
            <a:r>
              <a:rPr lang="el-GR" sz="2400" b="1" dirty="0" smtClean="0"/>
              <a:t> επίπεδο</a:t>
            </a:r>
          </a:p>
          <a:p>
            <a:r>
              <a:rPr lang="el-GR" sz="2400" b="1" i="1" dirty="0" smtClean="0"/>
              <a:t>Ικανοποιητική.</a:t>
            </a:r>
          </a:p>
          <a:p>
            <a:r>
              <a:rPr lang="el-GR" sz="2400" i="1" dirty="0" smtClean="0"/>
              <a:t>Αναλαμβάνει πρωτοβουλίες και προωθεί συνεργατικές στρατηγικές κατά την εμπλοκή του στην δραστηριότητα</a:t>
            </a:r>
          </a:p>
          <a:p>
            <a:endParaRPr lang="el-GR" sz="2400" i="1" dirty="0" smtClean="0"/>
          </a:p>
          <a:p>
            <a:r>
              <a:rPr lang="el-GR" sz="2400" b="1" dirty="0" smtClean="0"/>
              <a:t>4</a:t>
            </a:r>
            <a:r>
              <a:rPr lang="el-GR" sz="2400" b="1" baseline="30000" dirty="0" smtClean="0"/>
              <a:t>ο</a:t>
            </a:r>
            <a:r>
              <a:rPr lang="el-GR" sz="2400" b="1" dirty="0" smtClean="0"/>
              <a:t> επίπεδο</a:t>
            </a:r>
          </a:p>
          <a:p>
            <a:r>
              <a:rPr lang="el-GR" sz="2400" b="1" i="1" dirty="0" smtClean="0"/>
              <a:t>Εξαιρετική</a:t>
            </a:r>
          </a:p>
          <a:p>
            <a:r>
              <a:rPr lang="el-GR" sz="2400" i="1" dirty="0" smtClean="0"/>
              <a:t>Εκδηλώνει γνήσια διάθεση για γενίκευση μεταφέρει την δεξιότητά του και σε άλλες δραστηριότητες και γενικότερα συμμετέχει ολόπλευρα στην εκάστοτε δραστηριότητα</a:t>
            </a:r>
            <a:endParaRPr lang="el-GR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Άξονες Εργαστηρίων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00066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Κοινοποίηση της βαθμολογίας τετραμήνου</a:t>
            </a:r>
            <a:endParaRPr lang="el-GR" sz="3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400" dirty="0" smtClean="0"/>
              <a:t>Οι κηδεμόνες των μαθητών δικαιούνται να ενημερώνονται </a:t>
            </a:r>
            <a:r>
              <a:rPr lang="el-GR" sz="2400" dirty="0" smtClean="0"/>
              <a:t>από </a:t>
            </a:r>
            <a:r>
              <a:rPr lang="el-GR" sz="2400" dirty="0" smtClean="0"/>
              <a:t>τους διδάσκοντες για την </a:t>
            </a:r>
            <a:r>
              <a:rPr lang="el-GR" sz="2400" dirty="0" err="1" smtClean="0"/>
              <a:t>επίδοση,την</a:t>
            </a:r>
            <a:r>
              <a:rPr lang="el-GR" sz="2400" dirty="0" smtClean="0"/>
              <a:t> </a:t>
            </a:r>
            <a:r>
              <a:rPr lang="el-GR" sz="2400" dirty="0" err="1" smtClean="0"/>
              <a:t>επιμέλεια,τη</a:t>
            </a:r>
            <a:r>
              <a:rPr lang="el-GR" sz="2400" dirty="0" smtClean="0"/>
              <a:t> φοίτηση και τη συμπεριφορά των παιδιών τους.</a:t>
            </a:r>
          </a:p>
          <a:p>
            <a:r>
              <a:rPr lang="el-GR" sz="2400" dirty="0" smtClean="0"/>
              <a:t>Οι διδάσκοντες επιδεικνύουν τα γραπτά των μαθητών τους ,</a:t>
            </a:r>
            <a:r>
              <a:rPr lang="el-GR" sz="2400" dirty="0" err="1" smtClean="0"/>
              <a:t>εφ’όσον</a:t>
            </a:r>
            <a:r>
              <a:rPr lang="el-GR" sz="2400" dirty="0" smtClean="0"/>
              <a:t> τους </a:t>
            </a:r>
            <a:r>
              <a:rPr lang="el-GR" sz="2400" dirty="0" err="1" smtClean="0"/>
              <a:t>ζητηθεί.Παράλληλα</a:t>
            </a:r>
            <a:r>
              <a:rPr lang="el-GR" sz="2400" dirty="0" smtClean="0"/>
              <a:t> οι γονείς έχουν την δυνατότητα να ενημερώσουν τους εκπαιδευτικούς για θέματα που πιθανώς επηρεάζουν την επίδοση ή την συμπεριφορά των παιδιών τους.</a:t>
            </a:r>
          </a:p>
          <a:p>
            <a:r>
              <a:rPr lang="el-GR" sz="2400" dirty="0" smtClean="0"/>
              <a:t>Στο τέλος κάθε </a:t>
            </a:r>
            <a:r>
              <a:rPr lang="el-GR" sz="2400" dirty="0" smtClean="0"/>
              <a:t>τετραμήνου και </a:t>
            </a:r>
            <a:r>
              <a:rPr lang="el-GR" sz="2400" dirty="0" smtClean="0"/>
              <a:t>μετά την κατάθεση και καταχώριση της βαθμολογίας αποστέλλεται μέσω ηλεκτρονικού ταχυδρομείου στον γονέα/κηδεμόνα ο ατομικός έλεγχος προόδου του μαθητή.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/>
              <a:t>Γραπτές ανακεφαλαιωτικές προαγωγικές και απολυτήριες εξετάσεις  (</a:t>
            </a:r>
            <a:r>
              <a:rPr lang="el-GR" sz="3600" dirty="0" err="1" smtClean="0"/>
              <a:t>α΄μέρος</a:t>
            </a:r>
            <a:r>
              <a:rPr lang="el-GR" sz="3600" dirty="0" smtClean="0"/>
              <a:t>)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/>
              <a:t>Από 1</a:t>
            </a:r>
            <a:r>
              <a:rPr lang="el-GR" sz="2400" baseline="30000" dirty="0" smtClean="0"/>
              <a:t>η</a:t>
            </a:r>
            <a:r>
              <a:rPr lang="el-GR" sz="2400" dirty="0" smtClean="0"/>
              <a:t> έως </a:t>
            </a:r>
            <a:r>
              <a:rPr lang="el-GR" sz="2400" dirty="0" smtClean="0"/>
              <a:t>15</a:t>
            </a:r>
            <a:r>
              <a:rPr lang="el-GR" sz="2400" dirty="0" smtClean="0"/>
              <a:t> </a:t>
            </a:r>
            <a:r>
              <a:rPr lang="el-GR" sz="2400" dirty="0" smtClean="0"/>
              <a:t>Ιουνίου </a:t>
            </a:r>
            <a:r>
              <a:rPr lang="el-GR" sz="2400" dirty="0" smtClean="0"/>
              <a:t> </a:t>
            </a:r>
            <a:r>
              <a:rPr lang="el-GR" sz="2400" dirty="0" smtClean="0"/>
              <a:t>διεξάγονται οι </a:t>
            </a:r>
            <a:r>
              <a:rPr lang="el-GR" sz="2400" dirty="0" smtClean="0"/>
              <a:t>γραπτές</a:t>
            </a:r>
          </a:p>
          <a:p>
            <a:pPr>
              <a:buNone/>
            </a:pPr>
            <a:r>
              <a:rPr lang="el-GR" sz="2400" dirty="0" smtClean="0"/>
              <a:t>ανακεφαλαιωτικές </a:t>
            </a:r>
            <a:r>
              <a:rPr lang="el-GR" sz="2400" dirty="0" smtClean="0"/>
              <a:t>εξετάσεις στα μαθήματα της </a:t>
            </a:r>
            <a:r>
              <a:rPr lang="el-GR" sz="2400" b="1" dirty="0" smtClean="0"/>
              <a:t>ομάδας Α</a:t>
            </a:r>
            <a:r>
              <a:rPr lang="el-GR" sz="2400" b="1" dirty="0" smtClean="0"/>
              <a:t>΄</a:t>
            </a:r>
            <a:endParaRPr lang="el-GR" sz="2400" b="1" dirty="0" smtClean="0"/>
          </a:p>
          <a:p>
            <a:pPr>
              <a:buNone/>
            </a:pPr>
            <a:endParaRPr lang="el-GR" sz="2400" dirty="0" smtClean="0"/>
          </a:p>
          <a:p>
            <a:endParaRPr lang="el-GR" sz="2400" b="1" dirty="0" smtClean="0"/>
          </a:p>
          <a:p>
            <a:r>
              <a:rPr lang="el-GR" sz="2400" b="1" dirty="0" smtClean="0"/>
              <a:t>Αρχές Σεπτεμβρίου </a:t>
            </a:r>
            <a:r>
              <a:rPr lang="el-GR" sz="2400" dirty="0" smtClean="0"/>
              <a:t> </a:t>
            </a:r>
            <a:r>
              <a:rPr lang="el-GR" sz="2400" dirty="0" smtClean="0"/>
              <a:t>διεξάγονται επαναληπτικές ανακεφαλαιωτικές εξετάσεις στα μαθήματα που παραπέμφθηκαν οι μαθητές ,οι οποίες είναι γραπτές και προφορικές για τα μαθήματα της </a:t>
            </a:r>
            <a:r>
              <a:rPr lang="el-GR" sz="2400" b="1" dirty="0" smtClean="0"/>
              <a:t>Ομάδας Α΄ και προφορικές για τα υπόλοιπα μαθήματα</a:t>
            </a:r>
            <a:r>
              <a:rPr lang="el-GR" sz="2400" dirty="0" smtClean="0"/>
              <a:t>.</a:t>
            </a:r>
            <a:endParaRPr lang="el-GR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2800" b="1" dirty="0" smtClean="0"/>
              <a:t> </a:t>
            </a:r>
            <a:r>
              <a:rPr lang="el-GR" sz="2800" dirty="0" smtClean="0"/>
              <a:t>Η διάρκεια των γραπτών προαγωγικών και απολυτηρίων  εξετάσεων είναι </a:t>
            </a:r>
            <a:r>
              <a:rPr lang="el-GR" sz="2800" b="1" dirty="0" smtClean="0"/>
              <a:t>δίωρη </a:t>
            </a:r>
            <a:r>
              <a:rPr lang="el-GR" sz="2800" dirty="0" smtClean="0"/>
              <a:t>για όλα τα εξεταζόμενα μαθήματα</a:t>
            </a:r>
            <a:r>
              <a:rPr lang="el-GR" sz="2800" b="1" dirty="0" smtClean="0"/>
              <a:t> εκτός </a:t>
            </a:r>
            <a:r>
              <a:rPr lang="el-GR" sz="2800" dirty="0" smtClean="0"/>
              <a:t>από τα μαθήματα της </a:t>
            </a:r>
            <a:r>
              <a:rPr lang="el-GR" sz="2800" b="1" dirty="0" smtClean="0"/>
              <a:t>Νεοελληνικής Γλώσσας και Γραμματείας και της Αρχαίας Ελληνικής Γλώσσας και Γραμματείας </a:t>
            </a:r>
            <a:r>
              <a:rPr lang="el-GR" sz="2800" dirty="0" smtClean="0"/>
              <a:t>των οποίων  οι αντίστοιχοι κλάδοι συνεξετάζονται σε </a:t>
            </a:r>
            <a:r>
              <a:rPr lang="el-GR" sz="2800" b="1" dirty="0" smtClean="0"/>
              <a:t>τρίωρη εξέταση.</a:t>
            </a:r>
            <a:endParaRPr lang="el-G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1143000"/>
          </a:xfrm>
        </p:spPr>
        <p:txBody>
          <a:bodyPr>
            <a:normAutofit/>
          </a:bodyPr>
          <a:lstStyle/>
          <a:p>
            <a:r>
              <a:rPr lang="el-GR" sz="3200" dirty="0" smtClean="0"/>
              <a:t>Γραπτές ανακεφαλαιωτικές προαγωγικές και απολυτήριες εξετάσεις  (</a:t>
            </a:r>
            <a:r>
              <a:rPr lang="el-GR" sz="3200" dirty="0" err="1" smtClean="0"/>
              <a:t>β΄μέρος</a:t>
            </a:r>
            <a:r>
              <a:rPr lang="el-GR" sz="3200" dirty="0" smtClean="0"/>
              <a:t>)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sz="2400" dirty="0" smtClean="0"/>
              <a:t>Ως εξεταστέα ύλη ορίζονται τα 2/3 της </a:t>
            </a:r>
            <a:r>
              <a:rPr lang="el-GR" sz="2400" b="1" dirty="0" smtClean="0"/>
              <a:t>διδαχθείσας ,</a:t>
            </a:r>
            <a:r>
              <a:rPr lang="el-GR" sz="2400" dirty="0" smtClean="0"/>
              <a:t>η οποία δεν μπορεί να είναι λιγότερο από το μισό της διδακτέας.</a:t>
            </a:r>
          </a:p>
          <a:p>
            <a:r>
              <a:rPr lang="el-GR" sz="2400" dirty="0" smtClean="0"/>
              <a:t>Η επιλογή και ο ακριβής προσδιορισμός της εξεταστέας ύλης για κάθε μάθημα ορίζεται από τον διδάσκοντα ή μετά από συνεργασία των διδασκόντων.</a:t>
            </a:r>
          </a:p>
          <a:p>
            <a:r>
              <a:rPr lang="el-GR" sz="2400" dirty="0" smtClean="0"/>
              <a:t>Η εξεταστέα ύλη γνωστοποιείται στους μαθητές </a:t>
            </a:r>
            <a:r>
              <a:rPr lang="el-GR" sz="2400" b="1" dirty="0" smtClean="0"/>
              <a:t>πέντε (5) εργάσιμες ημέρες </a:t>
            </a:r>
            <a:r>
              <a:rPr lang="el-GR" sz="2400" dirty="0" smtClean="0"/>
              <a:t>πριν τη λήξη των μαθημάτων.</a:t>
            </a:r>
          </a:p>
          <a:p>
            <a:r>
              <a:rPr lang="el-GR" sz="2400" b="1" dirty="0" smtClean="0"/>
              <a:t>Τα θέματα ορίζονται την ημέρα εξέτασης κάθε μαθήματος</a:t>
            </a:r>
            <a:r>
              <a:rPr lang="el-GR" sz="2400" b="1" dirty="0" smtClean="0"/>
              <a:t>, </a:t>
            </a:r>
            <a:r>
              <a:rPr lang="el-GR" sz="2400" dirty="0" smtClean="0"/>
              <a:t>από </a:t>
            </a:r>
            <a:r>
              <a:rPr lang="el-GR" sz="2400" dirty="0" smtClean="0"/>
              <a:t>τους διδάσκοντες  το αντίστοιχο μάθημα κατά τη διάρκεια του σχολικού έτους, και είναι κοινά για όλα </a:t>
            </a:r>
            <a:r>
              <a:rPr lang="el-GR" sz="2400" dirty="0" smtClean="0"/>
              <a:t>τα τμήματα </a:t>
            </a:r>
            <a:r>
              <a:rPr lang="el-GR" sz="2400" dirty="0" smtClean="0"/>
              <a:t>της </a:t>
            </a:r>
            <a:r>
              <a:rPr lang="el-GR" sz="2400" dirty="0" smtClean="0"/>
              <a:t>τάξης</a:t>
            </a:r>
            <a:r>
              <a:rPr lang="el-GR" sz="2400" dirty="0" smtClean="0"/>
              <a:t>.</a:t>
            </a:r>
            <a:endParaRPr lang="el-G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200" b="1" dirty="0" smtClean="0"/>
              <a:t>Γραπτές ανακεφαλαιωτικές προαγωγικές και απολυτήριες εξετάσεις –Βαθμός ετήσιας επίδοσης (γ’ μέρος)</a:t>
            </a:r>
            <a:endParaRPr lang="el-GR" sz="3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sz="2400" dirty="0" smtClean="0"/>
              <a:t>Στα μαθήματα της Α’ Ομάδας ο τελικός βαθμός είναι ο μέσος όρος του πρώτου </a:t>
            </a:r>
            <a:r>
              <a:rPr lang="el-GR" sz="2400" dirty="0" err="1" smtClean="0"/>
              <a:t>τετραμήνου,του</a:t>
            </a:r>
            <a:r>
              <a:rPr lang="el-GR" sz="2400" dirty="0" smtClean="0"/>
              <a:t> δεύτερου τετραμήνου και της γραπτής ανακεφαλαιωτικής εξέτασης του Ιουνίου.</a:t>
            </a:r>
          </a:p>
          <a:p>
            <a:r>
              <a:rPr lang="el-GR" sz="2400" dirty="0" smtClean="0"/>
              <a:t>Για τα μαθήματα με κλάδους πχ Καλλιτεχνικά-Μουσική τελικός βαθμός είναι ο μέσος όρος των δύο και υπολογίζονται σαν ένα μάθημα</a:t>
            </a:r>
            <a:r>
              <a:rPr lang="el-GR" sz="2400" dirty="0" smtClean="0"/>
              <a:t>. Ανάλογα </a:t>
            </a:r>
            <a:r>
              <a:rPr lang="el-GR" sz="2400" dirty="0" smtClean="0"/>
              <a:t>ισχύει και στην Γλώσσα –Λογοτεχνία και Αρχαία –Αρχαία από </a:t>
            </a:r>
            <a:r>
              <a:rPr lang="el-GR" sz="2400" dirty="0" smtClean="0"/>
              <a:t>μετάφραση καθώς και Τεχνολογία-Πληροφορική.</a:t>
            </a:r>
            <a:endParaRPr lang="el-GR" sz="2400" dirty="0" smtClean="0"/>
          </a:p>
          <a:p>
            <a:r>
              <a:rPr lang="el-GR" sz="2400" dirty="0" smtClean="0"/>
              <a:t>Στα μαθήματα της Β’ Ομάδας ο τελικός βαθμός είναι ο μέσος όρος των βαθμών του πρώτου και δεύτερου  τετραμήνου</a:t>
            </a:r>
          </a:p>
          <a:p>
            <a:r>
              <a:rPr lang="el-GR" sz="2400" dirty="0" smtClean="0"/>
              <a:t>Αν σε ένα μάθημα για κάποιο λόγο λείπει ο βαθμός του ενός από τα δύο τετράμηνα ,ως βαθμός επίδοσης για το τετράμηνο αυτό θεωρείται ο βαθμός του άλλου τετραμήνου.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sz="2400" dirty="0" smtClean="0"/>
              <a:t>Ο μαθητής κρίνεται άξιος προαγωγής ή απόλυσης όταν </a:t>
            </a:r>
          </a:p>
          <a:p>
            <a:r>
              <a:rPr lang="el-GR" sz="2400" dirty="0" smtClean="0"/>
              <a:t>α) έχει σε κάθε μάθημα βαθμό ετήσιας επίδοσης </a:t>
            </a:r>
            <a:r>
              <a:rPr lang="el-GR" sz="2400" b="1" dirty="0" smtClean="0"/>
              <a:t>τουλάχιστον</a:t>
            </a:r>
            <a:r>
              <a:rPr lang="el-GR" sz="2400" dirty="0" smtClean="0"/>
              <a:t> </a:t>
            </a:r>
            <a:r>
              <a:rPr lang="el-GR" sz="2400" b="1" dirty="0" smtClean="0"/>
              <a:t>10  ή</a:t>
            </a:r>
          </a:p>
          <a:p>
            <a:r>
              <a:rPr lang="el-GR" sz="2400" dirty="0" smtClean="0"/>
              <a:t>β) έχει γενικό μέσο όρο βαθμών ετήσιας επίδοσης </a:t>
            </a:r>
            <a:r>
              <a:rPr lang="el-GR" sz="2400" b="1" dirty="0" smtClean="0"/>
              <a:t>τουλάχιστον δεκατρία (13)</a:t>
            </a:r>
          </a:p>
          <a:p>
            <a:r>
              <a:rPr lang="el-GR" sz="2400" dirty="0" smtClean="0"/>
              <a:t>Αν δεν πληρούνται οι παραπάνω προϋποθέσεις ο μαθητής παραπέμπεται σε επαναληπτική εξέταση τον Σεπτέμβριο στα μαθήματα στα οποία ο βαθμός ετήσιας επίδοσης είναι </a:t>
            </a:r>
            <a:r>
              <a:rPr lang="el-GR" sz="2400" b="1" dirty="0" smtClean="0"/>
              <a:t>μικρότερος από 10.</a:t>
            </a:r>
          </a:p>
          <a:p>
            <a:r>
              <a:rPr lang="el-GR" sz="2400" dirty="0" smtClean="0"/>
              <a:t>Για τα μαθήματα της </a:t>
            </a:r>
            <a:r>
              <a:rPr lang="el-GR" sz="2400" dirty="0" err="1" smtClean="0"/>
              <a:t>Α΄ομάδας</a:t>
            </a:r>
            <a:r>
              <a:rPr lang="el-GR" sz="2400" dirty="0" smtClean="0"/>
              <a:t> οι επαναληπτικές εξετάσεις είναι προφορικές και γραπτές ενώ για της </a:t>
            </a:r>
            <a:r>
              <a:rPr lang="el-GR" sz="2400" dirty="0" err="1" smtClean="0"/>
              <a:t>Β΄και</a:t>
            </a:r>
            <a:r>
              <a:rPr lang="el-GR" sz="2400" dirty="0" smtClean="0"/>
              <a:t> Γ΄ μόνο προφορικές.</a:t>
            </a:r>
          </a:p>
          <a:p>
            <a:r>
              <a:rPr lang="el-GR" sz="2400" dirty="0" smtClean="0"/>
              <a:t>Συγκροτείται διμελής επιτροπή </a:t>
            </a:r>
            <a:r>
              <a:rPr lang="el-GR" sz="2400" dirty="0" err="1" smtClean="0"/>
              <a:t>εκπ</a:t>
            </a:r>
            <a:r>
              <a:rPr lang="el-GR" sz="2400" dirty="0" smtClean="0"/>
              <a:t>/</a:t>
            </a:r>
            <a:r>
              <a:rPr lang="el-GR" sz="2400" dirty="0" err="1" smtClean="0"/>
              <a:t>κών</a:t>
            </a:r>
            <a:r>
              <a:rPr lang="el-GR" sz="2400" dirty="0" smtClean="0"/>
              <a:t> του σχολείου η οποία διενεργεί τις εξετάσεις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Αν και μετά τις επαναληπτικές εξετάσεις μαθητής δεν κριθεί άξιος προαγωγής τότε </a:t>
            </a:r>
            <a:r>
              <a:rPr lang="el-GR" sz="2400" b="1" dirty="0" smtClean="0"/>
              <a:t>επαναλαμβάνει την τάξη</a:t>
            </a:r>
            <a:r>
              <a:rPr lang="el-GR" sz="2400" b="1" dirty="0" smtClean="0"/>
              <a:t>.</a:t>
            </a:r>
          </a:p>
          <a:p>
            <a:endParaRPr lang="el-GR" sz="2400" b="1" dirty="0" smtClean="0"/>
          </a:p>
          <a:p>
            <a:pPr>
              <a:buNone/>
            </a:pPr>
            <a:endParaRPr lang="el-GR" sz="2400" b="1" dirty="0" smtClean="0"/>
          </a:p>
          <a:p>
            <a:r>
              <a:rPr lang="el-GR" sz="2400" dirty="0" smtClean="0"/>
              <a:t>Στην περίπτωση που εξάγεται απορριπτικό αποτέλεσμα για μαθητή σε κλάδο μαθήματος και ο συνολικός βαθμός στο μάθημα ως μέσος όρος των βαθμών των κλάδων είναι επίσης απορριπτικός ,ο μαθητής παραπέμπεται μόνο στον κλάδο του μαθήματος στον οποίο υστέρησε.</a:t>
            </a:r>
          </a:p>
          <a:p>
            <a:endParaRPr lang="el-G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Αγαπητοί γονείς και κηδεμόνες </a:t>
            </a:r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Καλώς ήρθατε στο σχολείο μας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dirty="0" smtClean="0"/>
              <a:t>Βαθμολογική κλίμακα</a:t>
            </a:r>
            <a:endParaRPr lang="el-GR" sz="40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4000" b="1" dirty="0" smtClean="0"/>
              <a:t>Ανεπαρκώς  01-10</a:t>
            </a:r>
          </a:p>
          <a:p>
            <a:r>
              <a:rPr lang="el-GR" sz="4000" b="1" dirty="0" smtClean="0"/>
              <a:t>Μέτρια  10-12,5</a:t>
            </a:r>
          </a:p>
          <a:p>
            <a:r>
              <a:rPr lang="el-GR" sz="4000" b="1" dirty="0" smtClean="0"/>
              <a:t>Καλά  12,5-15,5</a:t>
            </a:r>
          </a:p>
          <a:p>
            <a:r>
              <a:rPr lang="el-GR" sz="4000" b="1" dirty="0" smtClean="0"/>
              <a:t>Πολύ καλά  15,5- 18,5</a:t>
            </a:r>
          </a:p>
          <a:p>
            <a:r>
              <a:rPr lang="el-GR" sz="4000" b="1" dirty="0" smtClean="0"/>
              <a:t>Άριστα  18,5-20</a:t>
            </a:r>
            <a:endParaRPr lang="el-G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dirty="0" smtClean="0"/>
              <a:t>Απουσίες</a:t>
            </a:r>
            <a:endParaRPr lang="el-GR" sz="40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1. Η φοίτηση χαρακτηρίζεται ως επαρκής ή ανεπαρκής με βάση το γενικό σύνολο απουσιών που σημειώθηκαν κατά τη διάρκεια του διδακτικού έτους</a:t>
            </a:r>
          </a:p>
          <a:p>
            <a:r>
              <a:rPr lang="el-GR" dirty="0" smtClean="0"/>
              <a:t>2. Οι απουσίες </a:t>
            </a:r>
            <a:r>
              <a:rPr lang="el-GR" b="1" dirty="0" smtClean="0"/>
              <a:t>δεν διακρίνονται </a:t>
            </a:r>
            <a:r>
              <a:rPr lang="el-GR" dirty="0" smtClean="0"/>
              <a:t>σε δικαιολογημένες και </a:t>
            </a:r>
            <a:r>
              <a:rPr lang="el-GR" dirty="0" err="1" smtClean="0"/>
              <a:t>αδικαιολόγητες.ΟΙ</a:t>
            </a:r>
            <a:r>
              <a:rPr lang="el-GR" dirty="0" smtClean="0"/>
              <a:t> υπεύθυνοι καθηγητές κάθε τμήματος ενημερώνουν τους γονείς και κηδεμόνες για τις απουσίες των παιδιών τους και οι γονείς οφείλουν να ενημερώνουν το σχολείο για τους λόγους απουσίας των μαθητών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sz="3100" dirty="0" smtClean="0"/>
              <a:t>Αν ο/η μαθητής/</a:t>
            </a:r>
            <a:r>
              <a:rPr lang="el-GR" sz="3100" dirty="0" err="1" smtClean="0"/>
              <a:t>τρια</a:t>
            </a:r>
            <a:r>
              <a:rPr lang="el-GR" sz="3100" dirty="0" smtClean="0"/>
              <a:t> έχει απουσιάσει τρεις συνεχόμενες ημέρες ή έχει πραγματοποιήσει τριάντα (30) συνολικά απουσίες, ο/η εκπαιδευτικός που είναι υπεύθυνος/η του τμήματος επικοινωνεί άμεσα με τους γονείς/κηδεμόνες του/της μαθητή/</a:t>
            </a:r>
            <a:r>
              <a:rPr lang="el-GR" sz="3100" dirty="0" err="1" smtClean="0"/>
              <a:t>τριας</a:t>
            </a:r>
            <a:r>
              <a:rPr lang="el-GR" sz="3100" dirty="0" smtClean="0"/>
              <a:t> (με ηλεκτρονικό </a:t>
            </a:r>
            <a:r>
              <a:rPr lang="el-GR" sz="3100" dirty="0" err="1" smtClean="0"/>
              <a:t>ταχυδρο</a:t>
            </a:r>
            <a:r>
              <a:rPr lang="el-GR" sz="3100" dirty="0" smtClean="0"/>
              <a:t> </a:t>
            </a:r>
            <a:r>
              <a:rPr lang="el-GR" sz="3100" dirty="0" err="1" smtClean="0"/>
              <a:t>μείο</a:t>
            </a:r>
            <a:r>
              <a:rPr lang="el-GR" sz="3100" dirty="0" smtClean="0"/>
              <a:t>, SMS ή με επιστολή), πληροφορείται τον λόγο των απουσιών και ενημερώνει τον/τη Διευθυντή/</a:t>
            </a:r>
            <a:r>
              <a:rPr lang="el-GR" sz="3100" dirty="0" err="1" smtClean="0"/>
              <a:t>ντρια</a:t>
            </a:r>
            <a:r>
              <a:rPr lang="el-GR" sz="3100" dirty="0" smtClean="0"/>
              <a:t> του σχολείου.</a:t>
            </a:r>
          </a:p>
          <a:p>
            <a:r>
              <a:rPr lang="el-GR" sz="3100" dirty="0" smtClean="0"/>
              <a:t>Μετά την πρώτη ενημέρωση των γονέων/κηδεμόνων, σύμφωνα με τα παραπάνω, ο/η εκπαιδευτικός τους ενημερώνει τις πρώτες πέντε (5) εργάσιμες ημέρες κάθε μήνα, εφόσον υπάρχει μεταβολή στον συνολικό αριθμό απο</a:t>
            </a:r>
            <a:r>
              <a:rPr lang="el-GR" dirty="0" smtClean="0"/>
              <a:t>υσιών.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Επαρκής χαρακτηρίζεται η φοίτηση </a:t>
            </a:r>
            <a:r>
              <a:rPr lang="el-GR" dirty="0" err="1" smtClean="0"/>
              <a:t>εφ’όσον</a:t>
            </a:r>
            <a:r>
              <a:rPr lang="el-GR" dirty="0" smtClean="0"/>
              <a:t> το σύνολο των απουσιών δεν υπερβαίνει τις 114.</a:t>
            </a:r>
          </a:p>
          <a:p>
            <a:r>
              <a:rPr lang="el-GR" dirty="0" smtClean="0"/>
              <a:t>Ανεπαρκής χαρακτηρίζεται η φοίτηση μαθητή/</a:t>
            </a:r>
            <a:r>
              <a:rPr lang="el-GR" dirty="0" err="1" smtClean="0"/>
              <a:t>τριας</a:t>
            </a:r>
            <a:r>
              <a:rPr lang="el-GR" dirty="0" smtClean="0"/>
              <a:t> που σημείωσε πάνω από 114 απουσίες. Οι μαθητές αυτοί επαναλαμβάνουν την τάξη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dirty="0" smtClean="0"/>
              <a:t>Χρήση κινητών τηλεφώνων</a:t>
            </a:r>
            <a:endParaRPr lang="el-GR" sz="40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400" dirty="0" smtClean="0"/>
              <a:t>Οι μαθητές </a:t>
            </a:r>
            <a:r>
              <a:rPr lang="el-GR" sz="2400" b="1" dirty="0" smtClean="0"/>
              <a:t>δεν επιτρέπεται να έχουν στην κατοχή τους κινητά τηλέφωνα εντός του σχολικού χώρου.</a:t>
            </a:r>
          </a:p>
          <a:p>
            <a:r>
              <a:rPr lang="el-GR" sz="2400" dirty="0" smtClean="0"/>
              <a:t>Στην εξαιρετική περίπτωση που ο μαθητής έχει στην κατοχή του κινητό τηλέφωνο υποχρεούται </a:t>
            </a:r>
            <a:r>
              <a:rPr lang="el-GR" sz="2400" dirty="0" err="1" smtClean="0"/>
              <a:t>καθ’όλη</a:t>
            </a:r>
            <a:r>
              <a:rPr lang="el-GR" sz="2400" dirty="0" smtClean="0"/>
              <a:t> τη διάρκεια  της παραμονής του εντός του σχολικού χώρου να το έχει </a:t>
            </a:r>
            <a:r>
              <a:rPr lang="el-GR" sz="2400" b="1" dirty="0" smtClean="0"/>
              <a:t>εκτός λειτουργίας </a:t>
            </a:r>
            <a:r>
              <a:rPr lang="el-GR" sz="2400" dirty="0" smtClean="0"/>
              <a:t>μέσα στην τσάντα του.</a:t>
            </a:r>
          </a:p>
          <a:p>
            <a:r>
              <a:rPr lang="el-GR" sz="2400" dirty="0" smtClean="0"/>
              <a:t>Κάθε παρέκκλιση από τα ανωτέρω αποτελεί αντικείμενο παιδαγωγικού ελέγχου και αντιμετωπίζεται για τους μαθητές με τις προβλεπόμενες στο ΠΔ104/1979 (ΦΕΚ 23 Α) σχολικές κυρώσεις</a:t>
            </a:r>
          </a:p>
          <a:p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Απαγόρευση καπνίσματος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κάπνισμα ΑΠΑΓΟΡΕΥΕΤΑΙ ΣΕ ΟΛΟΥΣ ΤΟΥΣ ΔΗΜΟΣΙΟΥΣ ΧΩΡΟΥΣ</a:t>
            </a:r>
          </a:p>
          <a:p>
            <a:r>
              <a:rPr lang="el-GR" dirty="0" smtClean="0"/>
              <a:t>ΔΕΝ ΥΠΑΡΧΟΥΝ ΕΞΑΙΡΕΣΕΙΣ</a:t>
            </a:r>
          </a:p>
          <a:p>
            <a:r>
              <a:rPr lang="el-GR" dirty="0" smtClean="0"/>
              <a:t>Προστασία ανηλίκων από χρήση προϊόντων </a:t>
            </a:r>
            <a:r>
              <a:rPr lang="el-GR" dirty="0" smtClean="0"/>
              <a:t>καπνού(ν.3730/2008Αρθρο 1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Επικοινωνία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Τηλέφωνα</a:t>
            </a:r>
          </a:p>
          <a:p>
            <a:r>
              <a:rPr lang="el-GR" dirty="0" smtClean="0"/>
              <a:t>Γραφείο Δ/</a:t>
            </a:r>
            <a:r>
              <a:rPr lang="el-GR" dirty="0" err="1" smtClean="0"/>
              <a:t>νσης</a:t>
            </a:r>
            <a:r>
              <a:rPr lang="el-GR" dirty="0" smtClean="0"/>
              <a:t> και καθηγητών  2291079032</a:t>
            </a:r>
          </a:p>
          <a:p>
            <a:r>
              <a:rPr lang="el-GR" dirty="0" smtClean="0"/>
              <a:t>Γραμματεία           2291026600</a:t>
            </a:r>
          </a:p>
          <a:p>
            <a:r>
              <a:rPr lang="el-GR" dirty="0" smtClean="0"/>
              <a:t>Ηλεκτρονικό ταχυδρομείο</a:t>
            </a:r>
          </a:p>
          <a:p>
            <a:r>
              <a:rPr lang="en-US" dirty="0" smtClean="0"/>
              <a:t>mail@2gym-kalyv.att.sch.gr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el-GR" sz="4400" dirty="0" smtClean="0"/>
              <a:t>       </a:t>
            </a:r>
            <a:r>
              <a:rPr lang="el-GR" sz="4400" b="1" dirty="0" smtClean="0"/>
              <a:t>Ευχαριστούμε</a:t>
            </a:r>
            <a:r>
              <a:rPr lang="el-GR" sz="4400" dirty="0" smtClean="0"/>
              <a:t> </a:t>
            </a:r>
            <a:r>
              <a:rPr lang="el-GR" sz="4400" b="1" dirty="0" smtClean="0"/>
              <a:t>πολύ </a:t>
            </a:r>
          </a:p>
          <a:p>
            <a:pPr>
              <a:buNone/>
            </a:pPr>
            <a:r>
              <a:rPr lang="el-GR" sz="4400" b="1" dirty="0" smtClean="0"/>
              <a:t>                </a:t>
            </a:r>
          </a:p>
          <a:p>
            <a:pPr>
              <a:buNone/>
            </a:pPr>
            <a:r>
              <a:rPr lang="el-GR" sz="4400" b="1" dirty="0" smtClean="0"/>
              <a:t>       </a:t>
            </a:r>
            <a:r>
              <a:rPr lang="el-GR" sz="4400" b="1" dirty="0" smtClean="0"/>
              <a:t>για </a:t>
            </a:r>
            <a:r>
              <a:rPr lang="el-GR" sz="4400" b="1" dirty="0" smtClean="0"/>
              <a:t>τη συμμετοχή σας</a:t>
            </a:r>
            <a:endParaRPr lang="el-GR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ΘΕΜΑΤΑ ΕΝΗΜΕΡΩΣΗΣ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noFill/>
          <a:ln>
            <a:solidFill>
              <a:srgbClr val="002060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Ωρολόγιο Πρόγραμμα                   </a:t>
            </a:r>
          </a:p>
          <a:p>
            <a:r>
              <a:rPr lang="el-GR" dirty="0" smtClean="0"/>
              <a:t>Διδακτικό Έτος/Τετράμηνα</a:t>
            </a:r>
          </a:p>
          <a:p>
            <a:r>
              <a:rPr lang="el-GR" dirty="0" smtClean="0"/>
              <a:t>Ομάδες μαθημάτων</a:t>
            </a:r>
          </a:p>
          <a:p>
            <a:r>
              <a:rPr lang="el-GR" dirty="0" smtClean="0"/>
              <a:t>Αξιολόγηση επίδοσης/βαθμολογία</a:t>
            </a:r>
          </a:p>
          <a:p>
            <a:r>
              <a:rPr lang="el-GR" dirty="0" smtClean="0"/>
              <a:t>Εξετάσεις</a:t>
            </a:r>
          </a:p>
          <a:p>
            <a:r>
              <a:rPr lang="el-GR" dirty="0" smtClean="0"/>
              <a:t>Βαθμός ετήσιας επίδοσης</a:t>
            </a:r>
          </a:p>
          <a:p>
            <a:r>
              <a:rPr lang="el-GR" dirty="0" smtClean="0"/>
              <a:t>Βαθμολογική κλίμακα</a:t>
            </a:r>
          </a:p>
          <a:p>
            <a:r>
              <a:rPr lang="el-GR" dirty="0" smtClean="0"/>
              <a:t>Απουσίες</a:t>
            </a:r>
          </a:p>
          <a:p>
            <a:r>
              <a:rPr lang="el-GR" dirty="0" smtClean="0"/>
              <a:t>Κινητά </a:t>
            </a:r>
            <a:r>
              <a:rPr lang="el-GR" dirty="0" smtClean="0"/>
              <a:t>τηλέφωνα/κάπνισμα 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ΜΑΘΗΜΑΤΑ </a:t>
            </a:r>
            <a:r>
              <a:rPr lang="el-GR" dirty="0" smtClean="0"/>
              <a:t> </a:t>
            </a:r>
            <a:r>
              <a:rPr lang="el-GR" dirty="0" smtClean="0"/>
              <a:t>Α’ ΤΑΞΗΣ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Autofit/>
          </a:bodyPr>
          <a:lstStyle/>
          <a:p>
            <a:r>
              <a:rPr lang="el-GR" sz="1600" b="1" dirty="0" smtClean="0"/>
              <a:t>ΟΜΑΔΑ   Α΄</a:t>
            </a:r>
          </a:p>
          <a:p>
            <a:r>
              <a:rPr lang="el-GR" sz="1600" dirty="0" smtClean="0"/>
              <a:t>.Νεοελληνική Γλώσσα και Γραμματεία δηλ Γλωσσική διδασκαλία και Νεοελληνική λογοτεχνία</a:t>
            </a:r>
          </a:p>
          <a:p>
            <a:r>
              <a:rPr lang="el-GR" sz="1600" dirty="0" smtClean="0"/>
              <a:t>Αρχαία Ελληνική Γλώσσα και Γραμματεία δηλ Αρχαία Ελληνική Γλώσσα και Αρχαία Ελληνικά Κείμενα  από μετάφραση.</a:t>
            </a:r>
          </a:p>
          <a:p>
            <a:r>
              <a:rPr lang="el-GR" sz="1600" dirty="0" smtClean="0"/>
              <a:t>Ιστορία</a:t>
            </a:r>
          </a:p>
          <a:p>
            <a:r>
              <a:rPr lang="el-GR" sz="1600" dirty="0" smtClean="0"/>
              <a:t>Μαθηματικά</a:t>
            </a:r>
          </a:p>
          <a:p>
            <a:r>
              <a:rPr lang="el-GR" sz="1600" dirty="0" smtClean="0"/>
              <a:t>Φυσική</a:t>
            </a:r>
          </a:p>
          <a:p>
            <a:r>
              <a:rPr lang="el-GR" sz="1600" dirty="0" smtClean="0"/>
              <a:t>Βιολογία</a:t>
            </a:r>
          </a:p>
          <a:p>
            <a:r>
              <a:rPr lang="el-GR" sz="1600" dirty="0" smtClean="0"/>
              <a:t>Αγγλικά</a:t>
            </a:r>
          </a:p>
          <a:p>
            <a:r>
              <a:rPr lang="el-GR" sz="1600" b="1" dirty="0" smtClean="0"/>
              <a:t>ΟΜΑΔΑ  Β΄</a:t>
            </a:r>
          </a:p>
          <a:p>
            <a:r>
              <a:rPr lang="el-GR" sz="1600" dirty="0" smtClean="0"/>
              <a:t>Γεωλογία-Γεωγραφία</a:t>
            </a:r>
          </a:p>
          <a:p>
            <a:r>
              <a:rPr lang="el-GR" sz="1600" dirty="0" smtClean="0"/>
              <a:t>Θρησκευτικά</a:t>
            </a:r>
          </a:p>
          <a:p>
            <a:r>
              <a:rPr lang="el-GR" sz="1600" dirty="0" smtClean="0"/>
              <a:t>Δεύτερη ξένη γλώσσα</a:t>
            </a:r>
          </a:p>
          <a:p>
            <a:r>
              <a:rPr lang="el-GR" sz="1600" dirty="0" smtClean="0"/>
              <a:t>Τεχνολογία-Πληροφορική</a:t>
            </a:r>
          </a:p>
          <a:p>
            <a:r>
              <a:rPr lang="el-GR" sz="1600" dirty="0" smtClean="0"/>
              <a:t>Οικιακή Οικονομία</a:t>
            </a:r>
          </a:p>
          <a:p>
            <a:r>
              <a:rPr lang="el-GR" sz="1600" b="1" dirty="0" smtClean="0"/>
              <a:t>ΟΜΑΔΑ Γ΄</a:t>
            </a:r>
          </a:p>
          <a:p>
            <a:r>
              <a:rPr lang="el-GR" sz="1600" dirty="0" smtClean="0"/>
              <a:t>Μουσική- Καλλιτεχνικά</a:t>
            </a:r>
          </a:p>
          <a:p>
            <a:r>
              <a:rPr lang="el-GR" sz="1600" dirty="0" smtClean="0"/>
              <a:t>Φυσική Αγωγή</a:t>
            </a:r>
            <a:endParaRPr lang="el-G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el-GR" dirty="0" smtClean="0"/>
              <a:t>Το διδακτικό Έτος αρχίζει την 1</a:t>
            </a:r>
            <a:r>
              <a:rPr lang="el-GR" baseline="30000" dirty="0" smtClean="0"/>
              <a:t>η</a:t>
            </a:r>
            <a:r>
              <a:rPr lang="el-GR" dirty="0" smtClean="0"/>
              <a:t> Σεπτεμβρίου και λήγει την 30</a:t>
            </a:r>
            <a:r>
              <a:rPr lang="el-GR" baseline="30000" dirty="0" smtClean="0"/>
              <a:t>η</a:t>
            </a:r>
            <a:r>
              <a:rPr lang="el-GR" dirty="0" smtClean="0"/>
              <a:t> Ιουνίου του επόμενου έτους.</a:t>
            </a:r>
          </a:p>
          <a:p>
            <a:r>
              <a:rPr lang="el-GR" dirty="0" smtClean="0"/>
              <a:t>Η διδασκαλία των μαθημάτων διεξάγεται σε δύο διδακτικές περιόδους που ονομάζονται τετράμηνα.</a:t>
            </a:r>
          </a:p>
          <a:p>
            <a:r>
              <a:rPr lang="el-GR" dirty="0" smtClean="0"/>
              <a:t>Το 1</a:t>
            </a:r>
            <a:r>
              <a:rPr lang="el-GR" baseline="30000" dirty="0" smtClean="0"/>
              <a:t>ο</a:t>
            </a:r>
            <a:r>
              <a:rPr lang="el-GR" dirty="0" smtClean="0"/>
              <a:t> τετράμηνο διαρκεί από 11-09-2023 έως 20 -01-2024 </a:t>
            </a:r>
            <a:r>
              <a:rPr lang="el-GR" dirty="0" smtClean="0"/>
              <a:t>και το δεύτερο τετράμηνο </a:t>
            </a:r>
            <a:r>
              <a:rPr lang="el-GR" dirty="0" smtClean="0"/>
              <a:t>από 21-01-2024 έως 31-05-2024</a:t>
            </a:r>
          </a:p>
          <a:p>
            <a:endParaRPr lang="el-GR" dirty="0" smtClean="0"/>
          </a:p>
          <a:p>
            <a:endParaRPr lang="el-GR" sz="2000" dirty="0" smtClean="0"/>
          </a:p>
          <a:p>
            <a:endParaRPr lang="el-GR" sz="2000" dirty="0" smtClean="0"/>
          </a:p>
          <a:p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Διαδικασία αξιολόγησης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72098"/>
          </a:xfrm>
          <a:noFill/>
        </p:spPr>
        <p:txBody>
          <a:bodyPr>
            <a:noAutofit/>
          </a:bodyPr>
          <a:lstStyle/>
          <a:p>
            <a:r>
              <a:rPr lang="el-GR" sz="2000" dirty="0" smtClean="0"/>
              <a:t>Α. </a:t>
            </a:r>
            <a:r>
              <a:rPr lang="el-GR" sz="2000" b="1" dirty="0" smtClean="0"/>
              <a:t>Για την αξιολόγηση </a:t>
            </a:r>
            <a:r>
              <a:rPr lang="el-GR" sz="2000" dirty="0" smtClean="0"/>
              <a:t>της επίδοσης του μαθητή κατά την διάρκεια των τετραμήνων συνεκτιμώνται τα παρακάτω </a:t>
            </a:r>
            <a:r>
              <a:rPr lang="el-GR" sz="2000" b="1" dirty="0" smtClean="0"/>
              <a:t>κριτήρια</a:t>
            </a:r>
            <a:r>
              <a:rPr lang="el-GR" sz="2000" dirty="0" smtClean="0"/>
              <a:t>.</a:t>
            </a:r>
          </a:p>
          <a:p>
            <a:r>
              <a:rPr lang="el-GR" sz="2000" dirty="0" smtClean="0"/>
              <a:t>α) η συνολική συμμετοχή του μαθητή  στη μαθησιακή διαδικασία </a:t>
            </a:r>
            <a:r>
              <a:rPr lang="el-GR" sz="2000" dirty="0" err="1" smtClean="0"/>
              <a:t>δηλ.τα</a:t>
            </a:r>
            <a:r>
              <a:rPr lang="el-GR" sz="2000" dirty="0" smtClean="0"/>
              <a:t> ερωτήματα που </a:t>
            </a:r>
            <a:r>
              <a:rPr lang="el-GR" sz="2000" dirty="0" err="1" smtClean="0"/>
              <a:t>θέτει,οι</a:t>
            </a:r>
            <a:r>
              <a:rPr lang="el-GR" sz="2000" dirty="0" smtClean="0"/>
              <a:t> απαντήσεις που </a:t>
            </a:r>
            <a:r>
              <a:rPr lang="el-GR" sz="2000" dirty="0" err="1" smtClean="0"/>
              <a:t>δίνει,η</a:t>
            </a:r>
            <a:r>
              <a:rPr lang="el-GR" sz="2000" dirty="0" smtClean="0"/>
              <a:t> συμβολή του στην μελέτη ενός θέματος στην </a:t>
            </a:r>
            <a:r>
              <a:rPr lang="el-GR" sz="2000" dirty="0" err="1" smtClean="0"/>
              <a:t>τάξη,η</a:t>
            </a:r>
            <a:r>
              <a:rPr lang="el-GR" sz="2000" dirty="0" smtClean="0"/>
              <a:t> συνεργασία του με </a:t>
            </a:r>
            <a:r>
              <a:rPr lang="el-GR" sz="2000" dirty="0" err="1" smtClean="0"/>
              <a:t>συμμαθητές,η</a:t>
            </a:r>
            <a:r>
              <a:rPr lang="el-GR" sz="2000" dirty="0" smtClean="0"/>
              <a:t> επιμέλεια στην εκτέλεση των εργασιών που του </a:t>
            </a:r>
            <a:r>
              <a:rPr lang="el-GR" sz="2000" dirty="0" err="1" smtClean="0"/>
              <a:t>ανατίθενται.Από</a:t>
            </a:r>
            <a:r>
              <a:rPr lang="el-GR" sz="2000" dirty="0" smtClean="0"/>
              <a:t> αυτή ο εκπαιδευτικός σχηματίζει εικόνα </a:t>
            </a:r>
            <a:r>
              <a:rPr lang="el-GR" sz="2000" dirty="0" smtClean="0"/>
              <a:t>για </a:t>
            </a:r>
            <a:r>
              <a:rPr lang="el-GR" sz="2000" dirty="0" smtClean="0"/>
              <a:t>τις γνώσεις την κατανόηση φαινομένων και </a:t>
            </a:r>
            <a:r>
              <a:rPr lang="el-GR" sz="2000" dirty="0" err="1" smtClean="0"/>
              <a:t>εννοιών,τις</a:t>
            </a:r>
            <a:r>
              <a:rPr lang="el-GR" sz="2000" dirty="0" smtClean="0"/>
              <a:t> επικοινωνιακές  δεξιότητες τη δημιουργικότητα αλλά και την κριτική σκέψη.</a:t>
            </a:r>
          </a:p>
          <a:p>
            <a:r>
              <a:rPr lang="el-GR" sz="2000" dirty="0" smtClean="0"/>
              <a:t>β) οι εργασίες που εκπονεί ο μαθητής στο πλαίσιο της καθημερινής μαθησιακής διαδικασίας στο </a:t>
            </a:r>
            <a:r>
              <a:rPr lang="el-GR" sz="2000" dirty="0" err="1" smtClean="0"/>
              <a:t>σχολείο,στο</a:t>
            </a:r>
            <a:r>
              <a:rPr lang="el-GR" sz="2000" dirty="0" smtClean="0"/>
              <a:t> σπίτι ατομικά ή ομαδικά.</a:t>
            </a:r>
          </a:p>
          <a:p>
            <a:r>
              <a:rPr lang="el-GR" sz="2000" dirty="0" smtClean="0"/>
              <a:t>γ) οι συνθετικές δημιουργικές εργασίες ατομικές ή ομαδικές καθώς και οι </a:t>
            </a:r>
            <a:r>
              <a:rPr lang="el-GR" sz="2000" dirty="0" err="1" smtClean="0"/>
              <a:t>διαθεματικές</a:t>
            </a:r>
            <a:r>
              <a:rPr lang="el-GR" sz="2000" dirty="0" smtClean="0"/>
              <a:t> εργασίες.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r>
              <a:rPr lang="el-GR" sz="2400" dirty="0" smtClean="0"/>
              <a:t>δ)οι </a:t>
            </a:r>
            <a:r>
              <a:rPr lang="el-GR" sz="2400" dirty="0" err="1" smtClean="0"/>
              <a:t>τετραμηνιαίες</a:t>
            </a:r>
            <a:r>
              <a:rPr lang="el-GR" sz="2400" dirty="0" smtClean="0"/>
              <a:t>  ωριαίες γραπτές  δοκιμασίες ή ανάθεση και υποβολή ατομικής ή ομαδικής συνθετικής </a:t>
            </a:r>
            <a:r>
              <a:rPr lang="el-GR" sz="2400" dirty="0" err="1" smtClean="0"/>
              <a:t>διαθεματικής</a:t>
            </a:r>
            <a:r>
              <a:rPr lang="el-GR" sz="2400" dirty="0" smtClean="0"/>
              <a:t> εργασίας.</a:t>
            </a:r>
          </a:p>
          <a:p>
            <a:r>
              <a:rPr lang="el-GR" sz="2400" dirty="0" smtClean="0"/>
              <a:t>ε) οι ολιγόλεπτες γραπτές δοκιμασίες</a:t>
            </a:r>
          </a:p>
          <a:p>
            <a:r>
              <a:rPr lang="el-GR" sz="2400" b="1" dirty="0" smtClean="0"/>
              <a:t>Β)  Σχετικά με τις ωριαίες γραπτές δοκιμασίες</a:t>
            </a:r>
          </a:p>
          <a:p>
            <a:r>
              <a:rPr lang="en-US" sz="2400" b="1" dirty="0" smtClean="0"/>
              <a:t>1)</a:t>
            </a:r>
            <a:r>
              <a:rPr lang="el-GR" sz="2400" dirty="0" smtClean="0"/>
              <a:t>μπορεί να είναι προειδοποιημένες </a:t>
            </a:r>
            <a:r>
              <a:rPr lang="el-GR" sz="2400" dirty="0" err="1" smtClean="0"/>
              <a:t>εφ’όσον</a:t>
            </a:r>
            <a:r>
              <a:rPr lang="el-GR" sz="2400" dirty="0" smtClean="0"/>
              <a:t> έπονται ανακεφαλαίωσης </a:t>
            </a:r>
          </a:p>
          <a:p>
            <a:r>
              <a:rPr lang="el-GR" sz="2400" b="1" dirty="0" smtClean="0"/>
              <a:t>2) </a:t>
            </a:r>
            <a:r>
              <a:rPr lang="el-GR" sz="2400" dirty="0" smtClean="0"/>
              <a:t>μη προειδοποιημένες  αν αφορούν την ύλη του αμέσως προηγούμενου μαθήματος.</a:t>
            </a:r>
          </a:p>
          <a:p>
            <a:r>
              <a:rPr lang="el-GR" sz="2400" dirty="0" smtClean="0"/>
              <a:t>Ο αριθμός των επιτρεπομένων γραπτών </a:t>
            </a:r>
            <a:r>
              <a:rPr lang="el-GR" sz="2400" dirty="0" smtClean="0"/>
              <a:t>δοκιμασιών</a:t>
            </a:r>
            <a:r>
              <a:rPr lang="el-GR" sz="2400" dirty="0" smtClean="0"/>
              <a:t> </a:t>
            </a:r>
            <a:r>
              <a:rPr lang="el-GR" sz="2400" dirty="0" smtClean="0"/>
              <a:t>είναι μία ανά ημέρα και τρεις </a:t>
            </a:r>
            <a:r>
              <a:rPr lang="el-GR" sz="2400" dirty="0" err="1" smtClean="0"/>
              <a:t>΄το</a:t>
            </a:r>
            <a:r>
              <a:rPr lang="el-GR" sz="2400" dirty="0" smtClean="0"/>
              <a:t> πολύ ανά εβδομάδα.</a:t>
            </a:r>
          </a:p>
          <a:p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  <a:noFill/>
        </p:spPr>
        <p:txBody>
          <a:bodyPr>
            <a:noAutofit/>
          </a:bodyPr>
          <a:lstStyle/>
          <a:p>
            <a:pPr>
              <a:buNone/>
            </a:pPr>
            <a:r>
              <a:rPr lang="el-GR" sz="2400" b="1" dirty="0" err="1" smtClean="0"/>
              <a:t>Γ.</a:t>
            </a:r>
            <a:r>
              <a:rPr lang="el-GR" sz="2400" dirty="0" err="1" smtClean="0"/>
              <a:t>Στα</a:t>
            </a:r>
            <a:r>
              <a:rPr lang="el-GR" sz="2400" dirty="0" smtClean="0"/>
              <a:t> μαθήματα της </a:t>
            </a:r>
            <a:r>
              <a:rPr lang="el-GR" sz="2400" dirty="0" err="1" smtClean="0"/>
              <a:t>Α΄και</a:t>
            </a:r>
            <a:r>
              <a:rPr lang="el-GR" sz="2400" dirty="0" smtClean="0"/>
              <a:t> Β΄ ομάδας διενεργείται υποχρεωτικά μία </a:t>
            </a:r>
            <a:r>
              <a:rPr lang="el-GR" sz="2400" dirty="0" err="1" smtClean="0"/>
              <a:t>τετραμηνιαία</a:t>
            </a:r>
            <a:r>
              <a:rPr lang="el-GR" sz="2400" dirty="0" smtClean="0"/>
              <a:t> δοκιμασία αξιολόγησης.</a:t>
            </a:r>
          </a:p>
          <a:p>
            <a:pPr>
              <a:buNone/>
            </a:pPr>
            <a:endParaRPr lang="el-GR" sz="2400" dirty="0" smtClean="0"/>
          </a:p>
          <a:p>
            <a:r>
              <a:rPr lang="el-GR" sz="2400" dirty="0" smtClean="0"/>
              <a:t>Αυτή ανάλογα με την επιλογή του διδάσκοντα μπορεί να είναι ωριαία γραπτή δοκιμασία ή ανάθεση και υποβολή ατομικής ή ομαδικής συνθετικής ή </a:t>
            </a:r>
            <a:r>
              <a:rPr lang="el-GR" sz="2400" dirty="0" err="1" smtClean="0"/>
              <a:t>διαθεματικής</a:t>
            </a:r>
            <a:r>
              <a:rPr lang="el-GR" sz="2400" dirty="0" smtClean="0"/>
              <a:t> δημιουργικής εργασίας </a:t>
            </a:r>
            <a:r>
              <a:rPr lang="el-GR" sz="2400" dirty="0" smtClean="0"/>
              <a:t>.</a:t>
            </a:r>
            <a:endParaRPr lang="el-GR" sz="2400" dirty="0" smtClean="0"/>
          </a:p>
          <a:p>
            <a:endParaRPr lang="el-GR" sz="2400" dirty="0" smtClean="0"/>
          </a:p>
          <a:p>
            <a:r>
              <a:rPr lang="el-GR" sz="2400" dirty="0" smtClean="0"/>
              <a:t>Στα μαθήματα της Ομάδας </a:t>
            </a:r>
            <a:r>
              <a:rPr lang="el-GR" sz="2400" dirty="0" err="1" smtClean="0"/>
              <a:t>Γ΄δεν</a:t>
            </a:r>
            <a:r>
              <a:rPr lang="el-GR" sz="2400" dirty="0" smtClean="0"/>
              <a:t> διενεργείται </a:t>
            </a:r>
            <a:r>
              <a:rPr lang="el-GR" sz="2400" dirty="0" err="1" smtClean="0"/>
              <a:t>καμμία</a:t>
            </a:r>
            <a:r>
              <a:rPr lang="el-GR" sz="2400" dirty="0" smtClean="0"/>
              <a:t> </a:t>
            </a:r>
            <a:r>
              <a:rPr lang="el-GR" sz="2400" dirty="0" err="1" smtClean="0"/>
              <a:t>τετραμηνιαία</a:t>
            </a:r>
            <a:r>
              <a:rPr lang="el-GR" sz="2400" dirty="0" smtClean="0"/>
              <a:t> δοκιμασία αξιολόγησης.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buNone/>
            </a:pPr>
            <a:r>
              <a:rPr lang="el-GR" sz="2800" b="1" dirty="0" smtClean="0"/>
              <a:t>Δ. </a:t>
            </a:r>
            <a:r>
              <a:rPr lang="el-GR" sz="2800" dirty="0" smtClean="0"/>
              <a:t>Οι ωριαίες γραπτές </a:t>
            </a:r>
            <a:r>
              <a:rPr lang="el-GR" sz="2800" dirty="0" smtClean="0"/>
              <a:t>δοκιμασίες πραγματοποιούνται </a:t>
            </a:r>
            <a:r>
              <a:rPr lang="el-GR" sz="2800" dirty="0" smtClean="0"/>
              <a:t>με τους περιορισμούς που αναφέρθηκαν προηγουμένως</a:t>
            </a:r>
          </a:p>
          <a:p>
            <a:pPr>
              <a:buNone/>
            </a:pPr>
            <a:r>
              <a:rPr lang="el-GR" sz="2800" b="1" dirty="0" smtClean="0"/>
              <a:t>Ε. </a:t>
            </a:r>
            <a:r>
              <a:rPr lang="el-GR" sz="2800" dirty="0" smtClean="0"/>
              <a:t>Οι ολιγόλεπτες δοκιμασίες πραγματοποιούνται με ή χωρίς προειδοποίηση με τη μορφή ποικίλων γραπτών ερωτήσεων.</a:t>
            </a:r>
          </a:p>
          <a:p>
            <a:pPr>
              <a:buNone/>
            </a:pPr>
            <a:r>
              <a:rPr lang="el-GR" sz="2800" dirty="0" smtClean="0"/>
              <a:t>Ο αριθμός και η συχνότητα τους επαφίεται στην κρίση του διδάσκοντος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827</TotalTime>
  <Words>1405</Words>
  <Application>Microsoft Office PowerPoint</Application>
  <PresentationFormat>Προβολή στην οθόνη (4:3)</PresentationFormat>
  <Paragraphs>135</Paragraphs>
  <Slides>27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27</vt:i4>
      </vt:variant>
    </vt:vector>
  </HeadingPairs>
  <TitlesOfParts>
    <vt:vector size="28" baseType="lpstr">
      <vt:lpstr>Ζωντάνια</vt:lpstr>
      <vt:lpstr>2ο Γυμνάσιο Καλυβίων</vt:lpstr>
      <vt:lpstr>Διαφάνεια 2</vt:lpstr>
      <vt:lpstr>ΘΕΜΑΤΑ ΕΝΗΜΕΡΩΣΗΣ</vt:lpstr>
      <vt:lpstr>ΜΑΘΗΜΑΤΑ  Α’ ΤΑΞΗΣ</vt:lpstr>
      <vt:lpstr>Διαφάνεια 5</vt:lpstr>
      <vt:lpstr>Διαδικασία αξιολόγησης</vt:lpstr>
      <vt:lpstr>Διαφάνεια 7</vt:lpstr>
      <vt:lpstr>Διαφάνεια 8</vt:lpstr>
      <vt:lpstr>Διαφάνεια 9</vt:lpstr>
      <vt:lpstr>ΕΡΓΑΣΤΗΡΙΑ ΔΕΞΙΟΤΗΤΩΝ  περιγραφική αξιολόγηση και portofolio του μαθητή </vt:lpstr>
      <vt:lpstr>Διαφάνεια 11</vt:lpstr>
      <vt:lpstr>Άξονες Εργαστηρίων</vt:lpstr>
      <vt:lpstr>Κοινοποίηση της βαθμολογίας τετραμήνου</vt:lpstr>
      <vt:lpstr>Γραπτές ανακεφαλαιωτικές προαγωγικές και απολυτήριες εξετάσεις  (α΄μέρος)</vt:lpstr>
      <vt:lpstr>Διαφάνεια 15</vt:lpstr>
      <vt:lpstr>Γραπτές ανακεφαλαιωτικές προαγωγικές και απολυτήριες εξετάσεις  (β΄μέρος)</vt:lpstr>
      <vt:lpstr>Γραπτές ανακεφαλαιωτικές προαγωγικές και απολυτήριες εξετάσεις –Βαθμός ετήσιας επίδοσης (γ’ μέρος)</vt:lpstr>
      <vt:lpstr>Διαφάνεια 18</vt:lpstr>
      <vt:lpstr>Διαφάνεια 19</vt:lpstr>
      <vt:lpstr>Βαθμολογική κλίμακα</vt:lpstr>
      <vt:lpstr>Απουσίες</vt:lpstr>
      <vt:lpstr>Διαφάνεια 22</vt:lpstr>
      <vt:lpstr>Διαφάνεια 23</vt:lpstr>
      <vt:lpstr>Χρήση κινητών τηλεφώνων</vt:lpstr>
      <vt:lpstr>Απαγόρευση καπνίσματος</vt:lpstr>
      <vt:lpstr>Επικοινωνία</vt:lpstr>
      <vt:lpstr>Διαφάνεια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2ο Γυμνάσιο  Καλυβίων</dc:title>
  <dc:creator>user</dc:creator>
  <cp:lastModifiedBy>user</cp:lastModifiedBy>
  <cp:revision>136</cp:revision>
  <dcterms:created xsi:type="dcterms:W3CDTF">2023-09-16T04:58:51Z</dcterms:created>
  <dcterms:modified xsi:type="dcterms:W3CDTF">2023-10-10T17:46:08Z</dcterms:modified>
</cp:coreProperties>
</file>