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1" d="100"/>
          <a:sy n="51" d="100"/>
        </p:scale>
        <p:origin x="-1354"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spTree>
      <p:nvGrpSpPr>
        <p:cNvPr id="1" name=""/>
        <p:cNvGrpSpPr/>
        <p:nvPr/>
      </p:nvGrpSpPr>
      <p:grpSpPr>
        <a:xfrm>
          <a:off x="0" y="0"/>
          <a:ext cx="0" cy="0"/>
          <a:chOff x="0" y="0"/>
          <a:chExt cx="0" cy="0"/>
        </a:xfrm>
      </p:grpSpPr>
      <p:grpSp>
        <p:nvGrpSpPr>
          <p:cNvPr id="43" name="Group 42"/>
          <p:cNvGrpSpPr/>
          <p:nvPr/>
        </p:nvGrpSpPr>
        <p:grpSpPr>
          <a:xfrm>
            <a:off x="-382404" y="0"/>
            <a:ext cx="9932332" cy="6858000"/>
            <a:chOff x="-382404" y="0"/>
            <a:chExt cx="9932332" cy="6858000"/>
          </a:xfrm>
        </p:grpSpPr>
        <p:grpSp>
          <p:nvGrpSpPr>
            <p:cNvPr id="44" name="Group 44"/>
            <p:cNvGrpSpPr/>
            <p:nvPr/>
          </p:nvGrpSpPr>
          <p:grpSpPr>
            <a:xfrm>
              <a:off x="0" y="0"/>
              <a:ext cx="9144000" cy="6858000"/>
              <a:chOff x="0" y="0"/>
              <a:chExt cx="9144000" cy="6858000"/>
            </a:xfrm>
          </p:grpSpPr>
          <p:grpSp>
            <p:nvGrpSpPr>
              <p:cNvPr id="70" name="Group 4"/>
              <p:cNvGrpSpPr/>
              <p:nvPr/>
            </p:nvGrpSpPr>
            <p:grpSpPr>
              <a:xfrm>
                <a:off x="0" y="0"/>
                <a:ext cx="2514600" cy="6858000"/>
                <a:chOff x="0" y="0"/>
                <a:chExt cx="2514600" cy="6858000"/>
              </a:xfrm>
            </p:grpSpPr>
            <p:sp>
              <p:nvSpPr>
                <p:cNvPr id="115" name="Rectangle 11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1" name="Group 5"/>
              <p:cNvGrpSpPr/>
              <p:nvPr/>
            </p:nvGrpSpPr>
            <p:grpSpPr>
              <a:xfrm>
                <a:off x="422910" y="0"/>
                <a:ext cx="2514600" cy="6858000"/>
                <a:chOff x="0" y="0"/>
                <a:chExt cx="2514600" cy="6858000"/>
              </a:xfrm>
            </p:grpSpPr>
            <p:sp>
              <p:nvSpPr>
                <p:cNvPr id="85" name="Rectangle 8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11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80"/>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5" name="Freeform 44"/>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Freeform 51"/>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3" name="Hexagon 52"/>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Freeform 57"/>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Freeform 67"/>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Freeform 68"/>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p:cNvSpPr/>
          <p:nvPr/>
        </p:nvSpPr>
        <p:spPr>
          <a:xfrm>
            <a:off x="4649096" y="-21511"/>
            <a:ext cx="3505200" cy="231288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4733365" y="2708476"/>
            <a:ext cx="3313355" cy="1702160"/>
          </a:xfrm>
        </p:spPr>
        <p:txBody>
          <a:bodyPr>
            <a:normAutofit/>
          </a:bodyPr>
          <a:lstStyle>
            <a:lvl1pPr>
              <a:defRPr sz="3600"/>
            </a:lvl1pPr>
          </a:lstStyle>
          <a:p>
            <a:r>
              <a:rPr lang="el-GR" smtClean="0"/>
              <a:t>Στυλ κύριου τίτλου</a:t>
            </a:r>
            <a:endParaRPr lang="en-US" dirty="0"/>
          </a:p>
        </p:txBody>
      </p:sp>
      <p:sp>
        <p:nvSpPr>
          <p:cNvPr id="3" name="Subtitle 2"/>
          <p:cNvSpPr>
            <a:spLocks noGrp="1"/>
          </p:cNvSpPr>
          <p:nvPr>
            <p:ph type="subTitle" idx="1"/>
          </p:nvPr>
        </p:nvSpPr>
        <p:spPr>
          <a:xfrm>
            <a:off x="4733365" y="4421080"/>
            <a:ext cx="3309803" cy="1260629"/>
          </a:xfrm>
        </p:spPr>
        <p:txBody>
          <a:bodyPr>
            <a:normAutofit/>
          </a:bodyPr>
          <a:lstStyle>
            <a:lvl1pPr marL="0" indent="0" algn="l">
              <a:buNone/>
              <a:defRPr sz="1800">
                <a:solidFill>
                  <a:srgbClr val="42424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Στυλ κύριου υπότιτλου</a:t>
            </a:r>
            <a:endParaRPr lang="en-US" dirty="0"/>
          </a:p>
        </p:txBody>
      </p:sp>
      <p:sp>
        <p:nvSpPr>
          <p:cNvPr id="4" name="Date Placeholder 3"/>
          <p:cNvSpPr>
            <a:spLocks noGrp="1"/>
          </p:cNvSpPr>
          <p:nvPr>
            <p:ph type="dt" sz="half" idx="10"/>
          </p:nvPr>
        </p:nvSpPr>
        <p:spPr>
          <a:xfrm>
            <a:off x="4738744" y="1516828"/>
            <a:ext cx="2133600" cy="750981"/>
          </a:xfrm>
        </p:spPr>
        <p:txBody>
          <a:bodyPr anchor="b"/>
          <a:lstStyle>
            <a:lvl1pPr algn="l">
              <a:defRPr sz="2400"/>
            </a:lvl1pPr>
          </a:lstStyle>
          <a:p>
            <a:fld id="{C2D73976-ADC9-44AF-B059-146AC92E9D81}" type="datetimeFigureOut">
              <a:rPr lang="el-GR" smtClean="0"/>
              <a:t>12/10/2018</a:t>
            </a:fld>
            <a:endParaRPr lang="el-GR"/>
          </a:p>
        </p:txBody>
      </p:sp>
      <p:sp>
        <p:nvSpPr>
          <p:cNvPr id="50" name="Rectangle 49"/>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a:xfrm>
            <a:off x="5303520" y="5719966"/>
            <a:ext cx="2831592" cy="365125"/>
          </a:xfrm>
        </p:spPr>
        <p:txBody>
          <a:bodyPr>
            <a:normAutofit/>
          </a:bodyPr>
          <a:lstStyle>
            <a:lvl1pPr>
              <a:defRPr>
                <a:solidFill>
                  <a:schemeClr val="accent1"/>
                </a:solidFill>
              </a:defRPr>
            </a:lvl1pPr>
          </a:lstStyle>
          <a:p>
            <a:endParaRPr lang="el-GR"/>
          </a:p>
        </p:txBody>
      </p:sp>
      <p:sp>
        <p:nvSpPr>
          <p:cNvPr id="6" name="Slide Number Placeholder 5"/>
          <p:cNvSpPr>
            <a:spLocks noGrp="1"/>
          </p:cNvSpPr>
          <p:nvPr>
            <p:ph type="sldNum" sz="quarter" idx="12"/>
          </p:nvPr>
        </p:nvSpPr>
        <p:spPr>
          <a:xfrm>
            <a:off x="4649096" y="5719966"/>
            <a:ext cx="643666" cy="365125"/>
          </a:xfrm>
        </p:spPr>
        <p:txBody>
          <a:bodyPr/>
          <a:lstStyle>
            <a:lvl1pPr>
              <a:defRPr>
                <a:solidFill>
                  <a:schemeClr val="accent1"/>
                </a:solidFill>
              </a:defRPr>
            </a:lvl1pPr>
          </a:lstStyle>
          <a:p>
            <a:fld id="{0DD63557-902B-4CFF-84E8-7DCECFE5BE33}" type="slidenum">
              <a:rPr lang="el-GR" smtClean="0"/>
              <a:t>‹#›</a:t>
            </a:fld>
            <a:endParaRPr lang="el-GR"/>
          </a:p>
        </p:txBody>
      </p:sp>
      <p:sp>
        <p:nvSpPr>
          <p:cNvPr id="89" name="Rectangle 88"/>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Στυλ κύριου τίτλου</a:t>
            </a:r>
            <a:endParaRPr lang="en-US"/>
          </a:p>
        </p:txBody>
      </p:sp>
      <p:sp>
        <p:nvSpPr>
          <p:cNvPr id="3" name="Vertical Text Placeholder 2"/>
          <p:cNvSpPr>
            <a:spLocks noGrp="1"/>
          </p:cNvSpPr>
          <p:nvPr>
            <p:ph type="body" orient="vert" idx="1"/>
          </p:nvPr>
        </p:nvSpPr>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4" name="Date Placeholder 3"/>
          <p:cNvSpPr>
            <a:spLocks noGrp="1"/>
          </p:cNvSpPr>
          <p:nvPr>
            <p:ph type="dt" sz="half" idx="10"/>
          </p:nvPr>
        </p:nvSpPr>
        <p:spPr/>
        <p:txBody>
          <a:bodyPr/>
          <a:lstStyle/>
          <a:p>
            <a:fld id="{C2D73976-ADC9-44AF-B059-146AC92E9D81}" type="datetimeFigureOut">
              <a:rPr lang="el-GR" smtClean="0"/>
              <a:t>12/10/2018</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0DD63557-902B-4CFF-84E8-7DCECFE5BE33}" type="slidenum">
              <a:rPr lang="el-GR" smtClean="0"/>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030147"/>
            <a:ext cx="1484453" cy="4780344"/>
          </a:xfrm>
        </p:spPr>
        <p:txBody>
          <a:bodyPr vert="eaVert" anchor="ctr"/>
          <a:lstStyle/>
          <a:p>
            <a:r>
              <a:rPr lang="el-GR" smtClean="0"/>
              <a:t>Στυλ κύριου τίτλου</a:t>
            </a:r>
            <a:endParaRPr lang="en-US"/>
          </a:p>
        </p:txBody>
      </p:sp>
      <p:sp>
        <p:nvSpPr>
          <p:cNvPr id="3" name="Vertical Text Placeholder 2"/>
          <p:cNvSpPr>
            <a:spLocks noGrp="1"/>
          </p:cNvSpPr>
          <p:nvPr>
            <p:ph type="body" orient="vert" idx="1"/>
          </p:nvPr>
        </p:nvSpPr>
        <p:spPr>
          <a:xfrm>
            <a:off x="1053296" y="1030147"/>
            <a:ext cx="5423704" cy="4780344"/>
          </a:xfrm>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4" name="Date Placeholder 3"/>
          <p:cNvSpPr>
            <a:spLocks noGrp="1"/>
          </p:cNvSpPr>
          <p:nvPr>
            <p:ph type="dt" sz="half" idx="10"/>
          </p:nvPr>
        </p:nvSpPr>
        <p:spPr/>
        <p:txBody>
          <a:bodyPr/>
          <a:lstStyle/>
          <a:p>
            <a:fld id="{C2D73976-ADC9-44AF-B059-146AC92E9D81}" type="datetimeFigureOut">
              <a:rPr lang="el-GR" smtClean="0"/>
              <a:t>12/10/2018</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0DD63557-902B-4CFF-84E8-7DCECFE5BE33}" type="slidenum">
              <a:rPr lang="el-GR" smtClean="0"/>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Στυλ κύριου τίτλου</a:t>
            </a:r>
            <a:endParaRPr lang="en-US"/>
          </a:p>
        </p:txBody>
      </p:sp>
      <p:sp>
        <p:nvSpPr>
          <p:cNvPr id="3" name="Content Placeholder 2"/>
          <p:cNvSpPr>
            <a:spLocks noGrp="1"/>
          </p:cNvSpPr>
          <p:nvPr>
            <p:ph idx="1"/>
          </p:nvPr>
        </p:nvSpPr>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Date Placeholder 3"/>
          <p:cNvSpPr>
            <a:spLocks noGrp="1"/>
          </p:cNvSpPr>
          <p:nvPr>
            <p:ph type="dt" sz="half" idx="10"/>
          </p:nvPr>
        </p:nvSpPr>
        <p:spPr/>
        <p:txBody>
          <a:bodyPr/>
          <a:lstStyle/>
          <a:p>
            <a:fld id="{C2D73976-ADC9-44AF-B059-146AC92E9D81}" type="datetimeFigureOut">
              <a:rPr lang="el-GR" smtClean="0"/>
              <a:t>12/10/2018</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0DD63557-902B-4CFF-84E8-7DCECFE5BE33}" type="slidenum">
              <a:rPr lang="el-GR" smtClean="0"/>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Title 1"/>
          <p:cNvSpPr>
            <a:spLocks noGrp="1"/>
          </p:cNvSpPr>
          <p:nvPr>
            <p:ph type="title"/>
          </p:nvPr>
        </p:nvSpPr>
        <p:spPr>
          <a:xfrm>
            <a:off x="1258645" y="2900829"/>
            <a:ext cx="6637468" cy="1362075"/>
          </a:xfrm>
        </p:spPr>
        <p:txBody>
          <a:bodyPr anchor="b"/>
          <a:lstStyle>
            <a:lvl1pPr algn="l">
              <a:defRPr sz="4000" b="0" cap="none" baseline="0"/>
            </a:lvl1pPr>
          </a:lstStyle>
          <a:p>
            <a:r>
              <a:rPr lang="el-GR" smtClean="0"/>
              <a:t>Στυλ κύριου τίτλου</a:t>
            </a:r>
            <a:endParaRPr lang="en-US" dirty="0"/>
          </a:p>
        </p:txBody>
      </p:sp>
      <p:sp>
        <p:nvSpPr>
          <p:cNvPr id="3" name="Text Placeholder 2"/>
          <p:cNvSpPr>
            <a:spLocks noGrp="1"/>
          </p:cNvSpPr>
          <p:nvPr>
            <p:ph type="body" idx="1"/>
          </p:nvPr>
        </p:nvSpPr>
        <p:spPr>
          <a:xfrm>
            <a:off x="1258645" y="4267200"/>
            <a:ext cx="6637467" cy="1520413"/>
          </a:xfrm>
        </p:spPr>
        <p:txBody>
          <a:bodyPr anchor="t"/>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Στυλ υποδείγματος κειμένου</a:t>
            </a:r>
          </a:p>
        </p:txBody>
      </p:sp>
      <p:sp>
        <p:nvSpPr>
          <p:cNvPr id="4" name="Date Placeholder 3"/>
          <p:cNvSpPr>
            <a:spLocks noGrp="1"/>
          </p:cNvSpPr>
          <p:nvPr>
            <p:ph type="dt" sz="half" idx="10"/>
          </p:nvPr>
        </p:nvSpPr>
        <p:spPr/>
        <p:txBody>
          <a:bodyPr/>
          <a:lstStyle/>
          <a:p>
            <a:fld id="{C2D73976-ADC9-44AF-B059-146AC92E9D81}" type="datetimeFigureOut">
              <a:rPr lang="el-GR" smtClean="0"/>
              <a:t>12/10/2018</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0DD63557-902B-4CFF-84E8-7DCECFE5BE33}" type="slidenum">
              <a:rPr lang="el-GR" smtClean="0"/>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Στυλ κύριου τίτλου</a:t>
            </a:r>
            <a:endParaRPr lang="en-US"/>
          </a:p>
        </p:txBody>
      </p:sp>
      <p:sp>
        <p:nvSpPr>
          <p:cNvPr id="5" name="Date Placeholder 4"/>
          <p:cNvSpPr>
            <a:spLocks noGrp="1"/>
          </p:cNvSpPr>
          <p:nvPr>
            <p:ph type="dt" sz="half" idx="10"/>
          </p:nvPr>
        </p:nvSpPr>
        <p:spPr/>
        <p:txBody>
          <a:bodyPr/>
          <a:lstStyle/>
          <a:p>
            <a:fld id="{C2D73976-ADC9-44AF-B059-146AC92E9D81}" type="datetimeFigureOut">
              <a:rPr lang="el-GR" smtClean="0"/>
              <a:t>12/10/2018</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0DD63557-902B-4CFF-84E8-7DCECFE5BE33}" type="slidenum">
              <a:rPr lang="el-GR" smtClean="0"/>
              <a:t>‹#›</a:t>
            </a:fld>
            <a:endParaRPr lang="el-GR"/>
          </a:p>
        </p:txBody>
      </p:sp>
      <p:sp>
        <p:nvSpPr>
          <p:cNvPr id="9" name="Content Placeholder 8"/>
          <p:cNvSpPr>
            <a:spLocks noGrp="1"/>
          </p:cNvSpPr>
          <p:nvPr>
            <p:ph sz="quarter" idx="13"/>
          </p:nvPr>
        </p:nvSpPr>
        <p:spPr>
          <a:xfrm>
            <a:off x="1042416" y="2313432"/>
            <a:ext cx="3419856" cy="3493008"/>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11" name="Content Placeholder 10"/>
          <p:cNvSpPr>
            <a:spLocks noGrp="1"/>
          </p:cNvSpPr>
          <p:nvPr>
            <p:ph sz="quarter" idx="14"/>
          </p:nvPr>
        </p:nvSpPr>
        <p:spPr>
          <a:xfrm>
            <a:off x="4645152" y="2313431"/>
            <a:ext cx="3419856" cy="3493008"/>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l-GR" smtClean="0"/>
              <a:t>Στυλ κύριου τίτλου</a:t>
            </a:r>
            <a:endParaRPr lang="en-US"/>
          </a:p>
        </p:txBody>
      </p:sp>
      <p:sp>
        <p:nvSpPr>
          <p:cNvPr id="3" name="Text Placeholder 2"/>
          <p:cNvSpPr>
            <a:spLocks noGrp="1"/>
          </p:cNvSpPr>
          <p:nvPr>
            <p:ph type="body" idx="1"/>
          </p:nvPr>
        </p:nvSpPr>
        <p:spPr>
          <a:xfrm>
            <a:off x="1412111" y="2316009"/>
            <a:ext cx="3057148"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4" name="Content Placeholder 3"/>
          <p:cNvSpPr>
            <a:spLocks noGrp="1"/>
          </p:cNvSpPr>
          <p:nvPr>
            <p:ph sz="half" idx="2"/>
          </p:nvPr>
        </p:nvSpPr>
        <p:spPr>
          <a:xfrm>
            <a:off x="1041721"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5" name="Text Placeholder 4"/>
          <p:cNvSpPr>
            <a:spLocks noGrp="1"/>
          </p:cNvSpPr>
          <p:nvPr>
            <p:ph type="body" sz="quarter" idx="3"/>
          </p:nvPr>
        </p:nvSpPr>
        <p:spPr>
          <a:xfrm>
            <a:off x="5011837" y="2316010"/>
            <a:ext cx="3055717"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6" name="Content Placeholder 5"/>
          <p:cNvSpPr>
            <a:spLocks noGrp="1"/>
          </p:cNvSpPr>
          <p:nvPr>
            <p:ph sz="quarter" idx="4"/>
          </p:nvPr>
        </p:nvSpPr>
        <p:spPr>
          <a:xfrm>
            <a:off x="4645152"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7" name="Date Placeholder 6"/>
          <p:cNvSpPr>
            <a:spLocks noGrp="1"/>
          </p:cNvSpPr>
          <p:nvPr>
            <p:ph type="dt" sz="half" idx="10"/>
          </p:nvPr>
        </p:nvSpPr>
        <p:spPr/>
        <p:txBody>
          <a:bodyPr/>
          <a:lstStyle/>
          <a:p>
            <a:fld id="{C2D73976-ADC9-44AF-B059-146AC92E9D81}" type="datetimeFigureOut">
              <a:rPr lang="el-GR" smtClean="0"/>
              <a:t>12/10/2018</a:t>
            </a:fld>
            <a:endParaRPr lang="el-GR"/>
          </a:p>
        </p:txBody>
      </p:sp>
      <p:sp>
        <p:nvSpPr>
          <p:cNvPr id="8" name="Footer Placeholder 7"/>
          <p:cNvSpPr>
            <a:spLocks noGrp="1"/>
          </p:cNvSpPr>
          <p:nvPr>
            <p:ph type="ftr" sz="quarter" idx="11"/>
          </p:nvPr>
        </p:nvSpPr>
        <p:spPr/>
        <p:txBody>
          <a:bodyPr/>
          <a:lstStyle/>
          <a:p>
            <a:endParaRPr lang="el-GR"/>
          </a:p>
        </p:txBody>
      </p:sp>
      <p:sp>
        <p:nvSpPr>
          <p:cNvPr id="9" name="Slide Number Placeholder 8"/>
          <p:cNvSpPr>
            <a:spLocks noGrp="1"/>
          </p:cNvSpPr>
          <p:nvPr>
            <p:ph type="sldNum" sz="quarter" idx="12"/>
          </p:nvPr>
        </p:nvSpPr>
        <p:spPr/>
        <p:txBody>
          <a:bodyPr/>
          <a:lstStyle/>
          <a:p>
            <a:fld id="{0DD63557-902B-4CFF-84E8-7DCECFE5BE33}" type="slidenum">
              <a:rPr lang="el-GR" smtClean="0"/>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Στυλ κύριου τίτλου</a:t>
            </a:r>
            <a:endParaRPr lang="en-US"/>
          </a:p>
        </p:txBody>
      </p:sp>
      <p:sp>
        <p:nvSpPr>
          <p:cNvPr id="3" name="Date Placeholder 2"/>
          <p:cNvSpPr>
            <a:spLocks noGrp="1"/>
          </p:cNvSpPr>
          <p:nvPr>
            <p:ph type="dt" sz="half" idx="10"/>
          </p:nvPr>
        </p:nvSpPr>
        <p:spPr/>
        <p:txBody>
          <a:bodyPr/>
          <a:lstStyle/>
          <a:p>
            <a:fld id="{C2D73976-ADC9-44AF-B059-146AC92E9D81}" type="datetimeFigureOut">
              <a:rPr lang="el-GR" smtClean="0"/>
              <a:t>12/10/2018</a:t>
            </a:fld>
            <a:endParaRPr lang="el-GR"/>
          </a:p>
        </p:txBody>
      </p:sp>
      <p:sp>
        <p:nvSpPr>
          <p:cNvPr id="4" name="Footer Placeholder 3"/>
          <p:cNvSpPr>
            <a:spLocks noGrp="1"/>
          </p:cNvSpPr>
          <p:nvPr>
            <p:ph type="ftr" sz="quarter" idx="11"/>
          </p:nvPr>
        </p:nvSpPr>
        <p:spPr/>
        <p:txBody>
          <a:bodyPr/>
          <a:lstStyle/>
          <a:p>
            <a:endParaRPr lang="el-GR"/>
          </a:p>
        </p:txBody>
      </p:sp>
      <p:sp>
        <p:nvSpPr>
          <p:cNvPr id="5" name="Slide Number Placeholder 4"/>
          <p:cNvSpPr>
            <a:spLocks noGrp="1"/>
          </p:cNvSpPr>
          <p:nvPr>
            <p:ph type="sldNum" sz="quarter" idx="12"/>
          </p:nvPr>
        </p:nvSpPr>
        <p:spPr/>
        <p:txBody>
          <a:bodyPr/>
          <a:lstStyle/>
          <a:p>
            <a:fld id="{0DD63557-902B-4CFF-84E8-7DCECFE5BE33}" type="slidenum">
              <a:rPr lang="el-GR" smtClean="0"/>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2D73976-ADC9-44AF-B059-146AC92E9D81}" type="datetimeFigureOut">
              <a:rPr lang="el-GR" smtClean="0"/>
              <a:t>12/10/2018</a:t>
            </a:fld>
            <a:endParaRPr lang="el-GR"/>
          </a:p>
        </p:txBody>
      </p:sp>
      <p:sp>
        <p:nvSpPr>
          <p:cNvPr id="3" name="Footer Placeholder 2"/>
          <p:cNvSpPr>
            <a:spLocks noGrp="1"/>
          </p:cNvSpPr>
          <p:nvPr>
            <p:ph type="ftr" sz="quarter" idx="11"/>
          </p:nvPr>
        </p:nvSpPr>
        <p:spPr/>
        <p:txBody>
          <a:bodyPr/>
          <a:lstStyle/>
          <a:p>
            <a:endParaRPr lang="el-GR"/>
          </a:p>
        </p:txBody>
      </p:sp>
      <p:sp>
        <p:nvSpPr>
          <p:cNvPr id="4" name="Slide Number Placeholder 3"/>
          <p:cNvSpPr>
            <a:spLocks noGrp="1"/>
          </p:cNvSpPr>
          <p:nvPr>
            <p:ph type="sldNum" sz="quarter" idx="12"/>
          </p:nvPr>
        </p:nvSpPr>
        <p:spPr/>
        <p:txBody>
          <a:bodyPr/>
          <a:lstStyle/>
          <a:p>
            <a:fld id="{0DD63557-902B-4CFF-84E8-7DCECFE5BE33}" type="slidenum">
              <a:rPr lang="el-GR" smtClean="0"/>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Περιεχόμενο με λεζάντα">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2" name="Group 4"/>
              <p:cNvGrpSpPr/>
              <p:nvPr/>
            </p:nvGrpSpPr>
            <p:grpSpPr>
              <a:xfrm>
                <a:off x="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5"/>
              <p:cNvGrpSpPr/>
              <p:nvPr/>
            </p:nvGrpSpPr>
            <p:grpSpPr>
              <a:xfrm>
                <a:off x="42291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4"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7" name="Freeform 46"/>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Hexagon 51"/>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Freeform 58"/>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Freeform 69"/>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Freeform 70"/>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56"/>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C2D73976-ADC9-44AF-B059-146AC92E9D81}" type="datetimeFigureOut">
              <a:rPr lang="el-GR" smtClean="0"/>
              <a:t>12/10/2018</a:t>
            </a:fld>
            <a:endParaRPr lang="el-GR"/>
          </a:p>
        </p:txBody>
      </p:sp>
      <p:sp>
        <p:nvSpPr>
          <p:cNvPr id="7" name="Slide Number Placeholder 6"/>
          <p:cNvSpPr>
            <a:spLocks noGrp="1"/>
          </p:cNvSpPr>
          <p:nvPr>
            <p:ph type="sldNum" sz="quarter" idx="12"/>
          </p:nvPr>
        </p:nvSpPr>
        <p:spPr/>
        <p:txBody>
          <a:bodyPr/>
          <a:lstStyle/>
          <a:p>
            <a:fld id="{0DD63557-902B-4CFF-84E8-7DCECFE5BE33}" type="slidenum">
              <a:rPr lang="el-GR" smtClean="0"/>
              <a:t>‹#›</a:t>
            </a:fld>
            <a:endParaRPr lang="el-GR"/>
          </a:p>
        </p:txBody>
      </p:sp>
      <p:sp>
        <p:nvSpPr>
          <p:cNvPr id="58" name="Rectangle 57"/>
          <p:cNvSpPr/>
          <p:nvPr/>
        </p:nvSpPr>
        <p:spPr>
          <a:xfrm>
            <a:off x="905571" y="601883"/>
            <a:ext cx="3562257" cy="5648445"/>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1145894" y="856527"/>
            <a:ext cx="3090440" cy="5150734"/>
          </a:xfrm>
        </p:spPr>
        <p:txBody>
          <a:bodyP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61" name="Rectangle 60"/>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el-GR"/>
          </a:p>
        </p:txBody>
      </p:sp>
      <p:sp>
        <p:nvSpPr>
          <p:cNvPr id="2" name="Title 1"/>
          <p:cNvSpPr>
            <a:spLocks noGrp="1"/>
          </p:cNvSpPr>
          <p:nvPr>
            <p:ph type="title"/>
          </p:nvPr>
        </p:nvSpPr>
        <p:spPr>
          <a:xfrm>
            <a:off x="4739833" y="2657434"/>
            <a:ext cx="3304572" cy="1463153"/>
          </a:xfrm>
        </p:spPr>
        <p:txBody>
          <a:bodyPr anchor="b">
            <a:normAutofit/>
          </a:bodyPr>
          <a:lstStyle>
            <a:lvl1pPr algn="l">
              <a:defRPr sz="2800" b="0"/>
            </a:lvl1pPr>
          </a:lstStyle>
          <a:p>
            <a:r>
              <a:rPr lang="el-GR" smtClean="0"/>
              <a:t>Στυλ κύριου τίτλου</a:t>
            </a:r>
            <a:endParaRPr lang="en-US"/>
          </a:p>
        </p:txBody>
      </p:sp>
      <p:sp>
        <p:nvSpPr>
          <p:cNvPr id="4" name="Text Placeholder 3"/>
          <p:cNvSpPr>
            <a:spLocks noGrp="1"/>
          </p:cNvSpPr>
          <p:nvPr>
            <p:ph type="body" sz="half" idx="2"/>
          </p:nvPr>
        </p:nvSpPr>
        <p:spPr>
          <a:xfrm>
            <a:off x="4736592" y="4136994"/>
            <a:ext cx="3298784" cy="1517904"/>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5" name="Group 4"/>
              <p:cNvGrpSpPr/>
              <p:nvPr/>
            </p:nvGrpSpPr>
            <p:grpSpPr>
              <a:xfrm>
                <a:off x="0" y="0"/>
                <a:ext cx="2514600" cy="6858000"/>
                <a:chOff x="0" y="0"/>
                <a:chExt cx="2514600" cy="6858000"/>
              </a:xfrm>
            </p:grpSpPr>
            <p:sp>
              <p:nvSpPr>
                <p:cNvPr id="87" name="Rectangle 8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6" name="Group 5"/>
              <p:cNvGrpSpPr/>
              <p:nvPr/>
            </p:nvGrpSpPr>
            <p:grpSpPr>
              <a:xfrm>
                <a:off x="42291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84"/>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7" name="Group 9"/>
              <p:cNvGrpSpPr/>
              <p:nvPr/>
            </p:nvGrpSpPr>
            <p:grpSpPr>
              <a:xfrm rot="10800000">
                <a:off x="662940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8" name="Rectangle 77"/>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Freeform 45"/>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Hexagon 50"/>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Freeform 62"/>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Hexagon 69"/>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Hexagon 70"/>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Hexagon 71"/>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Freeform 72"/>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Freeform 73"/>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4" name="Rectangle 93"/>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Rectangle 10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Rectangle 101"/>
          <p:cNvSpPr/>
          <p:nvPr/>
        </p:nvSpPr>
        <p:spPr>
          <a:xfrm>
            <a:off x="905571" y="601883"/>
            <a:ext cx="3562257" cy="5648445"/>
          </a:xfrm>
          <a:prstGeom prst="rect">
            <a:avLst/>
          </a:prstGeom>
          <a:solidFill>
            <a:srgbClr val="FFFFFF"/>
          </a:solidFill>
          <a:ln w="317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734424" y="2660904"/>
            <a:ext cx="3300984" cy="1463040"/>
          </a:xfrm>
        </p:spPr>
        <p:txBody>
          <a:bodyPr anchor="b">
            <a:normAutofit/>
          </a:bodyPr>
          <a:lstStyle>
            <a:lvl1pPr algn="l">
              <a:defRPr sz="2800" b="0"/>
            </a:lvl1pPr>
          </a:lstStyle>
          <a:p>
            <a:r>
              <a:rPr lang="el-GR" smtClean="0"/>
              <a:t>Στυλ κύριου τίτλου</a:t>
            </a:r>
            <a:endParaRPr lang="en-US"/>
          </a:p>
        </p:txBody>
      </p:sp>
      <p:sp>
        <p:nvSpPr>
          <p:cNvPr id="3" name="Picture Placeholder 2"/>
          <p:cNvSpPr>
            <a:spLocks noGrp="1"/>
          </p:cNvSpPr>
          <p:nvPr>
            <p:ph type="pic" idx="1"/>
          </p:nvPr>
        </p:nvSpPr>
        <p:spPr>
          <a:xfrm>
            <a:off x="1005208" y="693795"/>
            <a:ext cx="3359623" cy="5468112"/>
          </a:xfrm>
        </p:spPr>
        <p:txBody>
          <a:bodyPr/>
          <a:lstStyle>
            <a:lvl1pPr marL="0" indent="0">
              <a:buNone/>
              <a:defRPr sz="3200">
                <a:solidFill>
                  <a:schemeClr val="accent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l-GR" smtClean="0"/>
              <a:t>Κάντε κλικ στο εικονίδιο για να προσθέσετε μια εικόνα</a:t>
            </a:r>
            <a:endParaRPr lang="en-US" dirty="0"/>
          </a:p>
        </p:txBody>
      </p:sp>
      <p:sp>
        <p:nvSpPr>
          <p:cNvPr id="4" name="Text Placeholder 3"/>
          <p:cNvSpPr>
            <a:spLocks noGrp="1"/>
          </p:cNvSpPr>
          <p:nvPr>
            <p:ph type="body" sz="half" idx="2"/>
          </p:nvPr>
        </p:nvSpPr>
        <p:spPr>
          <a:xfrm>
            <a:off x="4734630" y="4133088"/>
            <a:ext cx="3300573" cy="1519561"/>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Date Placeholder 4"/>
          <p:cNvSpPr>
            <a:spLocks noGrp="1"/>
          </p:cNvSpPr>
          <p:nvPr>
            <p:ph type="dt" sz="half" idx="10"/>
          </p:nvPr>
        </p:nvSpPr>
        <p:spPr/>
        <p:txBody>
          <a:bodyPr/>
          <a:lstStyle/>
          <a:p>
            <a:fld id="{C2D73976-ADC9-44AF-B059-146AC92E9D81}" type="datetimeFigureOut">
              <a:rPr lang="el-GR" smtClean="0"/>
              <a:t>12/10/2018</a:t>
            </a:fld>
            <a:endParaRPr lang="el-GR"/>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el-GR"/>
          </a:p>
        </p:txBody>
      </p:sp>
      <p:sp>
        <p:nvSpPr>
          <p:cNvPr id="7" name="Slide Number Placeholder 6"/>
          <p:cNvSpPr>
            <a:spLocks noGrp="1"/>
          </p:cNvSpPr>
          <p:nvPr>
            <p:ph type="sldNum" sz="quarter" idx="12"/>
          </p:nvPr>
        </p:nvSpPr>
        <p:spPr/>
        <p:txBody>
          <a:bodyPr/>
          <a:lstStyle/>
          <a:p>
            <a:fld id="{0DD63557-902B-4CFF-84E8-7DCECFE5BE33}" type="slidenum">
              <a:rPr lang="el-GR" smtClean="0"/>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42" name="Group 41"/>
          <p:cNvGrpSpPr/>
          <p:nvPr/>
        </p:nvGrpSpPr>
        <p:grpSpPr>
          <a:xfrm>
            <a:off x="-304800" y="0"/>
            <a:ext cx="9932332" cy="6858000"/>
            <a:chOff x="-382404" y="0"/>
            <a:chExt cx="9932332" cy="6858000"/>
          </a:xfrm>
        </p:grpSpPr>
        <p:grpSp>
          <p:nvGrpSpPr>
            <p:cNvPr id="43" name="Group 44"/>
            <p:cNvGrpSpPr/>
            <p:nvPr/>
          </p:nvGrpSpPr>
          <p:grpSpPr>
            <a:xfrm>
              <a:off x="0" y="0"/>
              <a:ext cx="9144000" cy="6858000"/>
              <a:chOff x="0" y="0"/>
              <a:chExt cx="9144000" cy="6858000"/>
            </a:xfrm>
          </p:grpSpPr>
          <p:grpSp>
            <p:nvGrpSpPr>
              <p:cNvPr id="101" name="Group 4"/>
              <p:cNvGrpSpPr/>
              <p:nvPr/>
            </p:nvGrpSpPr>
            <p:grpSpPr>
              <a:xfrm>
                <a:off x="0" y="0"/>
                <a:ext cx="2514600" cy="6858000"/>
                <a:chOff x="0" y="0"/>
                <a:chExt cx="2514600" cy="6858000"/>
              </a:xfrm>
            </p:grpSpPr>
            <p:sp>
              <p:nvSpPr>
                <p:cNvPr id="113" name="Rectangle 112"/>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2" name="Group 5"/>
              <p:cNvGrpSpPr/>
              <p:nvPr/>
            </p:nvGrpSpPr>
            <p:grpSpPr>
              <a:xfrm>
                <a:off x="422910" y="0"/>
                <a:ext cx="2514600" cy="6858000"/>
                <a:chOff x="0" y="0"/>
                <a:chExt cx="2514600" cy="6858000"/>
              </a:xfrm>
            </p:grpSpPr>
            <p:sp>
              <p:nvSpPr>
                <p:cNvPr id="110" name="Rectangle 109"/>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Rectangle 110"/>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Rectangle 111"/>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3" name="Group 9"/>
              <p:cNvGrpSpPr/>
              <p:nvPr/>
            </p:nvGrpSpPr>
            <p:grpSpPr>
              <a:xfrm rot="10800000">
                <a:off x="6629400" y="0"/>
                <a:ext cx="2514600" cy="6858000"/>
                <a:chOff x="0" y="0"/>
                <a:chExt cx="2514600" cy="6858000"/>
              </a:xfrm>
            </p:grpSpPr>
            <p:sp>
              <p:nvSpPr>
                <p:cNvPr id="107" name="Rectangle 10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Rectangle 107"/>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Rectangle 108"/>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4" name="Rectangle 103"/>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Rectangle 105"/>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4" name="Freeform 43"/>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5" name="Freeform 44"/>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6" name="Freeform 45"/>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Hexagon 49"/>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Hexagon 50"/>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Freeform 54"/>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Hexagon 57"/>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Hexagon 94"/>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Hexagon 95"/>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Hexagon 96"/>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Hexagon 97"/>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Freeform 98"/>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Freeform 99"/>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6" name="Rectangle 65"/>
          <p:cNvSpPr/>
          <p:nvPr/>
        </p:nvSpPr>
        <p:spPr>
          <a:xfrm>
            <a:off x="457200" y="333487"/>
            <a:ext cx="8229600" cy="6185647"/>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Rectangle 69"/>
          <p:cNvSpPr/>
          <p:nvPr/>
        </p:nvSpPr>
        <p:spPr>
          <a:xfrm>
            <a:off x="4561242" y="-21511"/>
            <a:ext cx="3679116" cy="699244"/>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7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043490" y="1027664"/>
            <a:ext cx="7024744" cy="1143000"/>
          </a:xfrm>
          <a:prstGeom prst="rect">
            <a:avLst/>
          </a:prstGeom>
        </p:spPr>
        <p:txBody>
          <a:bodyPr vert="horz" lIns="91440" tIns="45720" rIns="91440" bIns="45720" rtlCol="0" anchor="b">
            <a:normAutofit/>
          </a:bodyPr>
          <a:lstStyle/>
          <a:p>
            <a:r>
              <a:rPr lang="el-GR" smtClean="0"/>
              <a:t>Στυλ κύριου τίτλου</a:t>
            </a:r>
            <a:endParaRPr lang="en-US" dirty="0"/>
          </a:p>
        </p:txBody>
      </p:sp>
      <p:sp>
        <p:nvSpPr>
          <p:cNvPr id="3" name="Text Placeholder 2"/>
          <p:cNvSpPr>
            <a:spLocks noGrp="1"/>
          </p:cNvSpPr>
          <p:nvPr>
            <p:ph type="body" idx="1"/>
          </p:nvPr>
        </p:nvSpPr>
        <p:spPr>
          <a:xfrm>
            <a:off x="1043492" y="2323652"/>
            <a:ext cx="6777317" cy="3508977"/>
          </a:xfrm>
          <a:prstGeom prst="rect">
            <a:avLst/>
          </a:prstGeom>
        </p:spPr>
        <p:txBody>
          <a:bodyPr vert="horz" lIns="91440" tIns="45720" rIns="91440" bIns="45720" rtlCol="0">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Date Placeholder 3"/>
          <p:cNvSpPr>
            <a:spLocks noGrp="1"/>
          </p:cNvSpPr>
          <p:nvPr>
            <p:ph type="dt" sz="half" idx="2"/>
          </p:nvPr>
        </p:nvSpPr>
        <p:spPr>
          <a:xfrm>
            <a:off x="5997388" y="224492"/>
            <a:ext cx="2133600" cy="365125"/>
          </a:xfrm>
          <a:prstGeom prst="rect">
            <a:avLst/>
          </a:prstGeom>
        </p:spPr>
        <p:txBody>
          <a:bodyPr vert="horz" lIns="91440" tIns="45720" rIns="91440" bIns="45720" rtlCol="0" anchor="ctr"/>
          <a:lstStyle>
            <a:lvl1pPr algn="r">
              <a:defRPr sz="1200">
                <a:solidFill>
                  <a:srgbClr val="FEFEFE"/>
                </a:solidFill>
              </a:defRPr>
            </a:lvl1pPr>
          </a:lstStyle>
          <a:p>
            <a:fld id="{C2D73976-ADC9-44AF-B059-146AC92E9D81}" type="datetimeFigureOut">
              <a:rPr lang="el-GR" smtClean="0"/>
              <a:t>12/10/2018</a:t>
            </a:fld>
            <a:endParaRPr lang="el-GR"/>
          </a:p>
        </p:txBody>
      </p:sp>
      <p:sp>
        <p:nvSpPr>
          <p:cNvPr id="5" name="Footer Placeholder 4"/>
          <p:cNvSpPr>
            <a:spLocks noGrp="1"/>
          </p:cNvSpPr>
          <p:nvPr>
            <p:ph type="ftr" sz="quarter" idx="3"/>
          </p:nvPr>
        </p:nvSpPr>
        <p:spPr>
          <a:xfrm>
            <a:off x="4641448" y="5852160"/>
            <a:ext cx="3502152" cy="365125"/>
          </a:xfrm>
          <a:prstGeom prst="rect">
            <a:avLst/>
          </a:prstGeom>
        </p:spPr>
        <p:txBody>
          <a:bodyPr vert="horz" lIns="91440" tIns="45720" rIns="91440" bIns="45720" rtlCol="0" anchor="ctr"/>
          <a:lstStyle>
            <a:lvl1pPr algn="r">
              <a:defRPr sz="1200">
                <a:solidFill>
                  <a:schemeClr val="accent1"/>
                </a:solidFill>
              </a:defRPr>
            </a:lvl1pPr>
          </a:lstStyle>
          <a:p>
            <a:endParaRPr lang="el-GR"/>
          </a:p>
        </p:txBody>
      </p:sp>
      <p:sp>
        <p:nvSpPr>
          <p:cNvPr id="6" name="Slide Number Placeholder 5"/>
          <p:cNvSpPr>
            <a:spLocks noGrp="1"/>
          </p:cNvSpPr>
          <p:nvPr>
            <p:ph type="sldNum" sz="quarter" idx="4"/>
          </p:nvPr>
        </p:nvSpPr>
        <p:spPr>
          <a:xfrm>
            <a:off x="4649096" y="224491"/>
            <a:ext cx="1332156" cy="365125"/>
          </a:xfrm>
          <a:prstGeom prst="rect">
            <a:avLst/>
          </a:prstGeom>
        </p:spPr>
        <p:txBody>
          <a:bodyPr vert="horz" lIns="91440" tIns="45720" rIns="91440" bIns="45720" rtlCol="0" anchor="ctr"/>
          <a:lstStyle>
            <a:lvl1pPr algn="l">
              <a:defRPr sz="1200">
                <a:solidFill>
                  <a:srgbClr val="FEFEFE"/>
                </a:solidFill>
              </a:defRPr>
            </a:lvl1pPr>
          </a:lstStyle>
          <a:p>
            <a:fld id="{0DD63557-902B-4CFF-84E8-7DCECFE5BE33}" type="slidenum">
              <a:rPr lang="el-GR" smtClean="0"/>
              <a:t>‹#›</a:t>
            </a:fld>
            <a:endParaRPr lang="el-GR"/>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spcBef>
          <a:spcPct val="0"/>
        </a:spcBef>
        <a:buNone/>
        <a:defRPr sz="40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274320" algn="l" defTabSz="914400" rtl="0" eaLnBrk="1" latinLnBrk="0" hangingPunct="1">
        <a:spcBef>
          <a:spcPct val="20000"/>
        </a:spcBef>
        <a:buClr>
          <a:schemeClr val="accent1"/>
        </a:buClr>
        <a:buSzPct val="76000"/>
        <a:buFont typeface="Wingdings 2" pitchFamily="18" charset="2"/>
        <a:buChar char=""/>
        <a:defRPr sz="2400" kern="1200">
          <a:solidFill>
            <a:schemeClr val="tx2"/>
          </a:solidFill>
          <a:latin typeface="+mn-lt"/>
          <a:ea typeface="+mn-ea"/>
          <a:cs typeface="+mn-cs"/>
        </a:defRPr>
      </a:lvl1pPr>
      <a:lvl2pPr marL="640080" indent="-274320" algn="l" defTabSz="914400" rtl="0" eaLnBrk="1" latinLnBrk="0" hangingPunct="1">
        <a:spcBef>
          <a:spcPct val="20000"/>
        </a:spcBef>
        <a:buClr>
          <a:schemeClr val="accent1"/>
        </a:buClr>
        <a:buSzPct val="76000"/>
        <a:buFont typeface="Wingdings 2" pitchFamily="18" charset="2"/>
        <a:buChar char=""/>
        <a:defRPr sz="2200" kern="1200">
          <a:solidFill>
            <a:schemeClr val="tx2"/>
          </a:solidFill>
          <a:latin typeface="+mn-lt"/>
          <a:ea typeface="+mn-ea"/>
          <a:cs typeface="+mn-cs"/>
        </a:defRPr>
      </a:lvl2pPr>
      <a:lvl3pPr marL="914400" indent="-228600" algn="l" defTabSz="914400" rtl="0" eaLnBrk="1" latinLnBrk="0" hangingPunct="1">
        <a:spcBef>
          <a:spcPct val="20000"/>
        </a:spcBef>
        <a:buClr>
          <a:schemeClr val="accent1"/>
        </a:buClr>
        <a:buSzPct val="76000"/>
        <a:buFont typeface="Wingdings 2" pitchFamily="18" charset="2"/>
        <a:buChar char=""/>
        <a:defRPr sz="2000" kern="1200">
          <a:solidFill>
            <a:schemeClr val="tx2"/>
          </a:solidFill>
          <a:latin typeface="+mn-lt"/>
          <a:ea typeface="+mn-ea"/>
          <a:cs typeface="+mn-cs"/>
        </a:defRPr>
      </a:lvl3pPr>
      <a:lvl4pPr marL="1124712" indent="-228600" algn="l" defTabSz="914400" rtl="0" eaLnBrk="1" latinLnBrk="0" hangingPunct="1">
        <a:spcBef>
          <a:spcPct val="20000"/>
        </a:spcBef>
        <a:buClr>
          <a:schemeClr val="accent1"/>
        </a:buClr>
        <a:buSzPct val="76000"/>
        <a:buFont typeface="Wingdings 2" pitchFamily="18" charset="2"/>
        <a:buChar char=""/>
        <a:defRPr sz="1800" kern="1200">
          <a:solidFill>
            <a:schemeClr val="tx2"/>
          </a:solidFill>
          <a:latin typeface="+mn-lt"/>
          <a:ea typeface="+mn-ea"/>
          <a:cs typeface="+mn-cs"/>
        </a:defRPr>
      </a:lvl4pPr>
      <a:lvl5pPr marL="1325880" indent="-228600" algn="l" defTabSz="914400" rtl="0" eaLnBrk="1" latinLnBrk="0" hangingPunct="1">
        <a:spcBef>
          <a:spcPct val="20000"/>
        </a:spcBef>
        <a:buClr>
          <a:schemeClr val="accent1"/>
        </a:buClr>
        <a:buSzPct val="76000"/>
        <a:buFont typeface="Wingdings 2" pitchFamily="18" charset="2"/>
        <a:buChar char=""/>
        <a:defRPr sz="1600" kern="1200" baseline="0">
          <a:solidFill>
            <a:schemeClr val="tx2"/>
          </a:solidFill>
          <a:latin typeface="+mn-lt"/>
          <a:ea typeface="+mn-ea"/>
          <a:cs typeface="+mn-cs"/>
        </a:defRPr>
      </a:lvl5pPr>
      <a:lvl6pPr marL="1517904"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6pPr>
      <a:lvl7pPr marL="1719072"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7pPr>
      <a:lvl8pPr marL="1920240"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8pPr>
      <a:lvl9pPr marL="2121408"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685800" y="1052736"/>
            <a:ext cx="7772400" cy="2547715"/>
          </a:xfrm>
        </p:spPr>
        <p:txBody>
          <a:bodyPr>
            <a:normAutofit/>
          </a:bodyPr>
          <a:lstStyle/>
          <a:p>
            <a:r>
              <a:rPr lang="el-GR" b="1" dirty="0"/>
              <a:t>2</a:t>
            </a:r>
            <a:r>
              <a:rPr lang="el-GR" b="1" baseline="30000" dirty="0"/>
              <a:t>ο</a:t>
            </a:r>
            <a:r>
              <a:rPr lang="el-GR" b="1" dirty="0"/>
              <a:t> ΓΥΜΝΑΣΙΟ ΚΑΛΥΒΙΩΝ</a:t>
            </a:r>
            <a:r>
              <a:rPr lang="el-GR" dirty="0"/>
              <a:t/>
            </a:r>
            <a:br>
              <a:rPr lang="el-GR" dirty="0"/>
            </a:br>
            <a:r>
              <a:rPr lang="el-GR" b="1" dirty="0"/>
              <a:t>ΓΕΝΙΚΟ ΠΛΑΙΣΙΟ ΛΕΙΤΟΥΡΓΙΑΣ ΤΟΥ ΣΧΟΛΕΙΟΥ</a:t>
            </a:r>
            <a:r>
              <a:rPr lang="el-GR" dirty="0"/>
              <a:t/>
            </a:r>
            <a:br>
              <a:rPr lang="el-GR" dirty="0"/>
            </a:br>
            <a:endParaRPr lang="el-GR" dirty="0"/>
          </a:p>
        </p:txBody>
      </p:sp>
      <p:sp>
        <p:nvSpPr>
          <p:cNvPr id="3" name="Υπότιτλος 2"/>
          <p:cNvSpPr>
            <a:spLocks noGrp="1"/>
          </p:cNvSpPr>
          <p:nvPr>
            <p:ph type="subTitle" idx="1"/>
          </p:nvPr>
        </p:nvSpPr>
        <p:spPr>
          <a:xfrm>
            <a:off x="683568" y="3886200"/>
            <a:ext cx="7632848" cy="1752600"/>
          </a:xfrm>
        </p:spPr>
        <p:txBody>
          <a:bodyPr>
            <a:normAutofit/>
          </a:bodyPr>
          <a:lstStyle/>
          <a:p>
            <a:pPr algn="just"/>
            <a:r>
              <a:rPr lang="el-GR" dirty="0"/>
              <a:t>Ο σκοπός του σχολικού κανονισμού δεν είναι ο περιορισμός της ελευθερίας οποιουδήποτε, αλλά η εύρυθμη και αποτελεσματική λειτουργία του σχολείου, καθώς και η διαμόρφωση προσωπικοτήτων που σέβονται τις ελευθερίες των άλλων και συνεργάζονται αρμονικά μεταξύ τους.</a:t>
            </a:r>
          </a:p>
          <a:p>
            <a:endParaRPr lang="el-GR" dirty="0"/>
          </a:p>
        </p:txBody>
      </p:sp>
    </p:spTree>
    <p:extLst>
      <p:ext uri="{BB962C8B-B14F-4D97-AF65-F5344CB8AC3E}">
        <p14:creationId xmlns:p14="http://schemas.microsoft.com/office/powerpoint/2010/main" val="176607312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n-US" sz="4000" b="1" dirty="0" smtClean="0"/>
              <a:t/>
            </a:r>
            <a:br>
              <a:rPr lang="en-US" sz="4000" b="1" dirty="0" smtClean="0"/>
            </a:br>
            <a:r>
              <a:rPr lang="el-GR" sz="4000" b="1" dirty="0" smtClean="0"/>
              <a:t>ΓΕΝΙΚΗ </a:t>
            </a:r>
            <a:r>
              <a:rPr lang="el-GR" sz="4000" b="1" dirty="0"/>
              <a:t>ΣΥΜΠΕΡΙΦΟΡΑ</a:t>
            </a:r>
            <a:r>
              <a:rPr lang="el-GR" dirty="0"/>
              <a:t/>
            </a:r>
            <a:br>
              <a:rPr lang="el-GR" dirty="0"/>
            </a:br>
            <a:endParaRPr lang="el-GR" dirty="0"/>
          </a:p>
        </p:txBody>
      </p:sp>
      <p:sp>
        <p:nvSpPr>
          <p:cNvPr id="3" name="Θέση περιεχομένου 2"/>
          <p:cNvSpPr>
            <a:spLocks noGrp="1"/>
          </p:cNvSpPr>
          <p:nvPr>
            <p:ph idx="1"/>
          </p:nvPr>
        </p:nvSpPr>
        <p:spPr>
          <a:xfrm>
            <a:off x="1043492" y="1700808"/>
            <a:ext cx="6777317" cy="4536504"/>
          </a:xfrm>
        </p:spPr>
        <p:txBody>
          <a:bodyPr>
            <a:normAutofit fontScale="85000" lnSpcReduction="20000"/>
          </a:bodyPr>
          <a:lstStyle/>
          <a:p>
            <a:pPr marL="68580" indent="0">
              <a:buNone/>
            </a:pPr>
            <a:r>
              <a:rPr lang="el-GR" dirty="0"/>
              <a:t> </a:t>
            </a:r>
          </a:p>
          <a:p>
            <a:pPr lvl="0" algn="just"/>
            <a:r>
              <a:rPr lang="el-GR" dirty="0"/>
              <a:t>Οι μαθητές οφείλουν </a:t>
            </a:r>
            <a:r>
              <a:rPr lang="el-GR" b="1" dirty="0"/>
              <a:t>να σέβονται</a:t>
            </a:r>
            <a:r>
              <a:rPr lang="el-GR" dirty="0"/>
              <a:t> και </a:t>
            </a:r>
            <a:r>
              <a:rPr lang="el-GR" b="1" dirty="0"/>
              <a:t>να έχουν ευγενική συμπεριφορά απέναντι στους καθηγητές, στους συμμαθητές </a:t>
            </a:r>
            <a:r>
              <a:rPr lang="el-GR" dirty="0"/>
              <a:t>τους και σε όλους τους εργαζόμενους στον χώρο του σχολείου. Απαγορεύονται οι διαπληκτισμοί και θα ελέγχεται αυστηρότατα κάθε πιθανή χρήση βίας.</a:t>
            </a:r>
          </a:p>
          <a:p>
            <a:pPr lvl="0" algn="just"/>
            <a:r>
              <a:rPr lang="el-GR" dirty="0"/>
              <a:t>Σε περίπτωση που μαθητής αντιμετωπίζει κάποιο πρόβλημα με τους συμμαθητές του οφείλει να απευθύνεται στου καθηγητές και στη Διεύθυνση για να αποφεύγονται οι εντάσεις και οι συγκρούσεις και να λύνονται τα όποια προβλήματα με διάλογο.</a:t>
            </a:r>
          </a:p>
          <a:p>
            <a:pPr lvl="0" algn="just"/>
            <a:r>
              <a:rPr lang="el-GR" dirty="0"/>
              <a:t>Οι μαθητές οφείλουν να παρακολουθούν τα μαθήματά τους με επιμέλεια και σοβαρότητα και να φροντίζουν για τη διατήρηση ησυχίας και ηρεμίας στην τάξη, ώστε να επιτυγχάνεται η εύρυθμη λειτουργία στο σωστό παιδαγωγικό περιβάλλον.</a:t>
            </a:r>
          </a:p>
          <a:p>
            <a:pPr marL="0" indent="0">
              <a:buNone/>
            </a:pPr>
            <a:endParaRPr lang="el-GR" dirty="0"/>
          </a:p>
        </p:txBody>
      </p:sp>
    </p:spTree>
    <p:extLst>
      <p:ext uri="{BB962C8B-B14F-4D97-AF65-F5344CB8AC3E}">
        <p14:creationId xmlns:p14="http://schemas.microsoft.com/office/powerpoint/2010/main" val="292178768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457200" y="620688"/>
            <a:ext cx="8229600" cy="5505475"/>
          </a:xfrm>
        </p:spPr>
        <p:txBody>
          <a:bodyPr>
            <a:normAutofit fontScale="92500" lnSpcReduction="20000"/>
          </a:bodyPr>
          <a:lstStyle/>
          <a:p>
            <a:pPr lvl="0" algn="just"/>
            <a:r>
              <a:rPr lang="el-GR" dirty="0"/>
              <a:t>Μαθητής που παρακωλύει με οποιοδήποτε τρόπο τη διδακτική πράξη απομακρύνεται από την αίθουσα με ωριαία αποβολή και είναι υποχρεωμένος να προσέρχεται  στο γραφείο της Διευθύντριας και να παραμένει υπό την εποπτεία της καθ’ όλη τη διάρκεια της διδακτικής ώρας. Οι κηδεμόνες του μαθητή ενημερώνονται σχετικά.</a:t>
            </a:r>
          </a:p>
          <a:p>
            <a:pPr lvl="0" algn="just"/>
            <a:r>
              <a:rPr lang="el-GR" dirty="0"/>
              <a:t>Οι μαθητές κατά τη διάρκεια των διαλειμμάτων δεν παραμένουν στις αίθουσες ή στους διαδρόμους αλλά κατεβαίνουν στο προαύλιο και οφείλουν </a:t>
            </a:r>
            <a:r>
              <a:rPr lang="el-GR" b="1" dirty="0"/>
              <a:t>να υπακούουν στις οδηγίες των εφημερευόντων καθηγητών</a:t>
            </a:r>
            <a:r>
              <a:rPr lang="el-GR" dirty="0"/>
              <a:t>. Παραμένουν εντός κτηρίου μόνο σε περιπτώσεις άσχημων καιρικών συνθηκών.</a:t>
            </a:r>
          </a:p>
          <a:p>
            <a:pPr lvl="0" algn="just"/>
            <a:r>
              <a:rPr lang="el-GR" b="1" dirty="0"/>
              <a:t>Η μετακίνηση των μαθητών</a:t>
            </a:r>
            <a:r>
              <a:rPr lang="el-GR" dirty="0"/>
              <a:t> από μια αίθουσα διδασκαλίας στην άλλη κατά τη διάρκεια του ημερησίου προγράμματος πρέπει να γίνεται </a:t>
            </a:r>
            <a:r>
              <a:rPr lang="el-GR" b="1" dirty="0"/>
              <a:t>έγκαιρα και αθόρυβα.</a:t>
            </a:r>
            <a:endParaRPr lang="el-GR" dirty="0"/>
          </a:p>
          <a:p>
            <a:pPr lvl="0" algn="just"/>
            <a:r>
              <a:rPr lang="el-GR" b="1" dirty="0"/>
              <a:t>Οφείλουν να διατηρούν καθαρούς όλους τους χώρους του σχολείου</a:t>
            </a:r>
            <a:r>
              <a:rPr lang="el-GR" dirty="0"/>
              <a:t>. Πρέπει να τηρούνται οι κανόνες υγιεινής σε όλους τους κοινόχρηστους χώρους, κυρίως στις βρύσες και στις τουαλέτες.</a:t>
            </a:r>
          </a:p>
          <a:p>
            <a:endParaRPr lang="el-GR" dirty="0"/>
          </a:p>
        </p:txBody>
      </p:sp>
    </p:spTree>
    <p:extLst>
      <p:ext uri="{BB962C8B-B14F-4D97-AF65-F5344CB8AC3E}">
        <p14:creationId xmlns:p14="http://schemas.microsoft.com/office/powerpoint/2010/main" val="139357632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457200" y="548680"/>
            <a:ext cx="8229600" cy="5832648"/>
          </a:xfrm>
        </p:spPr>
        <p:txBody>
          <a:bodyPr>
            <a:normAutofit fontScale="85000" lnSpcReduction="20000"/>
          </a:bodyPr>
          <a:lstStyle/>
          <a:p>
            <a:pPr lvl="0" algn="just"/>
            <a:r>
              <a:rPr lang="el-GR" dirty="0"/>
              <a:t>Δεν πρέπει να έχουν μαζί τους πολύτιμα αντικείμενα ή χρήματα πέρα από τα απολύτως αναγκαία. </a:t>
            </a:r>
          </a:p>
          <a:p>
            <a:pPr lvl="0" algn="just"/>
            <a:r>
              <a:rPr lang="el-GR" dirty="0"/>
              <a:t>Οφείλουν να επιδίδουν στους γονείς τους τις γραπτές ανακοινώσεις οι οποίες δίνονται από το σχολείο για την ενημέρωση Γονέων και Κηδεμόνων και να τις επιστρέφουν ενυπόγραφα εμπρόθεσμα. Σε περίπτωση απώλειας του έντυπου υλικού μπορούν να το αναζητήσουν στην ιστοσελίδα του σχολείου μας και να το τυπώσουν. Σε κάθε άλλη περίπτωση (είτε το ζητήσουν από τη Γραμματεία του σχολείου, είτε από τον υπεύθυνο καθηγητή) θα καταβάλλουν το συμβολικό ποσό των 5 λεπτών για λόγους παιδαγωγικούς και περιβαλλοντικούς.</a:t>
            </a:r>
          </a:p>
          <a:p>
            <a:pPr lvl="0" algn="just"/>
            <a:r>
              <a:rPr lang="el-GR" dirty="0"/>
              <a:t>Οι μαθητές που συμμετέχουν σε μορφωτική επίσκεψη, περίπατο ή εκδρομή του σχολείου είναι υποχρεωμένοι να ακολουθούν το γενικό πρόγραμμα και τις οδηγίες των συνοδών εκπαιδευτικών. Απομάκρυνση μαθητή από την υπόλοιπη ομάδα επιτρέπεται μόνο μετά από άδεια του αρχηγού της εκδρομής. Σε περίπτωση που η συμπεριφορά του δεν είναι η αρμόζουσα ο Σύλλογος Διδασκόντων μπορεί να αποφασίσει τον αποκλεισμό του από επόμενη επίσκεψη, περίπατο ή εκδρομή. </a:t>
            </a:r>
          </a:p>
          <a:p>
            <a:pPr lvl="0" algn="just"/>
            <a:r>
              <a:rPr lang="el-GR" dirty="0"/>
              <a:t>Οφείλουν να έχουν ευπρεπή παρουσία – ενδυμασία, μαθητές και μαθήτριες γιατί αυτό σφραγίζει την όλη εικόνα του σχολείου.</a:t>
            </a:r>
          </a:p>
          <a:p>
            <a:endParaRPr lang="el-GR" dirty="0"/>
          </a:p>
        </p:txBody>
      </p:sp>
    </p:spTree>
    <p:extLst>
      <p:ext uri="{BB962C8B-B14F-4D97-AF65-F5344CB8AC3E}">
        <p14:creationId xmlns:p14="http://schemas.microsoft.com/office/powerpoint/2010/main" val="215391488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539552" y="404664"/>
            <a:ext cx="8229600" cy="1656184"/>
          </a:xfrm>
        </p:spPr>
        <p:txBody>
          <a:bodyPr>
            <a:normAutofit fontScale="90000"/>
          </a:bodyPr>
          <a:lstStyle/>
          <a:p>
            <a:r>
              <a:rPr lang="en-US" sz="4000" b="1" dirty="0" smtClean="0"/>
              <a:t/>
            </a:r>
            <a:br>
              <a:rPr lang="en-US" sz="4000" b="1" dirty="0" smtClean="0"/>
            </a:br>
            <a:r>
              <a:rPr lang="en-US" sz="4000" b="1" dirty="0" smtClean="0"/>
              <a:t/>
            </a:r>
            <a:br>
              <a:rPr lang="en-US" sz="4000" b="1" dirty="0" smtClean="0"/>
            </a:br>
            <a:r>
              <a:rPr lang="en-US" b="1" dirty="0"/>
              <a:t/>
            </a:r>
            <a:br>
              <a:rPr lang="en-US" b="1" dirty="0"/>
            </a:br>
            <a:r>
              <a:rPr lang="en-US" b="1" dirty="0" smtClean="0"/>
              <a:t/>
            </a:r>
            <a:br>
              <a:rPr lang="en-US" b="1" dirty="0" smtClean="0"/>
            </a:br>
            <a:r>
              <a:rPr lang="en-US" b="1" dirty="0"/>
              <a:t/>
            </a:r>
            <a:br>
              <a:rPr lang="en-US" b="1" dirty="0"/>
            </a:br>
            <a:r>
              <a:rPr lang="en-US" b="1" dirty="0" smtClean="0"/>
              <a:t/>
            </a:r>
            <a:br>
              <a:rPr lang="en-US" b="1" dirty="0" smtClean="0"/>
            </a:br>
            <a:r>
              <a:rPr lang="en-US" b="1" dirty="0" smtClean="0"/>
              <a:t/>
            </a:r>
            <a:br>
              <a:rPr lang="en-US" b="1" dirty="0" smtClean="0"/>
            </a:br>
            <a:r>
              <a:rPr lang="en-US" b="1" dirty="0"/>
              <a:t/>
            </a:r>
            <a:br>
              <a:rPr lang="en-US" b="1" dirty="0"/>
            </a:br>
            <a:r>
              <a:rPr lang="en-US" b="1" dirty="0" smtClean="0"/>
              <a:t/>
            </a:r>
            <a:br>
              <a:rPr lang="en-US" b="1" dirty="0" smtClean="0"/>
            </a:br>
            <a:r>
              <a:rPr lang="en-US" b="1" dirty="0" smtClean="0"/>
              <a:t/>
            </a:r>
            <a:br>
              <a:rPr lang="en-US" b="1" dirty="0" smtClean="0"/>
            </a:br>
            <a:r>
              <a:rPr lang="en-US" b="1" dirty="0"/>
              <a:t/>
            </a:r>
            <a:br>
              <a:rPr lang="en-US" b="1" dirty="0"/>
            </a:br>
            <a:r>
              <a:rPr lang="en-US" b="1" dirty="0" smtClean="0"/>
              <a:t/>
            </a:r>
            <a:br>
              <a:rPr lang="en-US" b="1" dirty="0" smtClean="0"/>
            </a:br>
            <a:r>
              <a:rPr lang="en-US" b="1" dirty="0" smtClean="0"/>
              <a:t/>
            </a:r>
            <a:br>
              <a:rPr lang="en-US" b="1" dirty="0" smtClean="0"/>
            </a:br>
            <a:r>
              <a:rPr lang="en-US" b="1" dirty="0"/>
              <a:t/>
            </a:r>
            <a:br>
              <a:rPr lang="en-US" b="1" dirty="0"/>
            </a:br>
            <a:r>
              <a:rPr lang="en-US" b="1" dirty="0" smtClean="0"/>
              <a:t/>
            </a:r>
            <a:br>
              <a:rPr lang="en-US" b="1" dirty="0" smtClean="0"/>
            </a:br>
            <a:r>
              <a:rPr lang="en-US" b="1" dirty="0"/>
              <a:t/>
            </a:r>
            <a:br>
              <a:rPr lang="en-US" b="1" dirty="0"/>
            </a:br>
            <a:r>
              <a:rPr lang="en-US" b="1" dirty="0" smtClean="0"/>
              <a:t/>
            </a:r>
            <a:br>
              <a:rPr lang="en-US" b="1" dirty="0" smtClean="0"/>
            </a:br>
            <a:r>
              <a:rPr lang="el-GR" sz="3600" b="1" dirty="0" smtClean="0"/>
              <a:t>Α. Υποχρεώσεις των καθηγητών προς τους μαθητές</a:t>
            </a:r>
            <a:r>
              <a:rPr lang="el-GR" dirty="0" smtClean="0"/>
              <a:t/>
            </a:r>
            <a:br>
              <a:rPr lang="el-GR" dirty="0" smtClean="0"/>
            </a:br>
            <a:endParaRPr lang="el-GR" dirty="0"/>
          </a:p>
        </p:txBody>
      </p:sp>
      <p:sp>
        <p:nvSpPr>
          <p:cNvPr id="3" name="Θέση περιεχομένου 2"/>
          <p:cNvSpPr>
            <a:spLocks noGrp="1"/>
          </p:cNvSpPr>
          <p:nvPr>
            <p:ph idx="1"/>
          </p:nvPr>
        </p:nvSpPr>
        <p:spPr>
          <a:xfrm>
            <a:off x="1043492" y="1772816"/>
            <a:ext cx="6777317" cy="4059813"/>
          </a:xfrm>
        </p:spPr>
        <p:txBody>
          <a:bodyPr>
            <a:normAutofit fontScale="70000" lnSpcReduction="20000"/>
          </a:bodyPr>
          <a:lstStyle/>
          <a:p>
            <a:pPr algn="just"/>
            <a:r>
              <a:rPr lang="el-GR" dirty="0" smtClean="0"/>
              <a:t>Οι </a:t>
            </a:r>
            <a:r>
              <a:rPr lang="el-GR" dirty="0"/>
              <a:t>γενικές υποχρεώσεις των καθηγητών προς τους μαθητές τους περιγράφονται στον Ν. 1566/1985 και εξειδικεύονται σε Υπουργική Απόφαση που δημοσιεύθηκε στο ΦΕΚ 1340Β/16-10-2002. Σε κάθε περίπτωση οι καθηγητές οφείλουν:</a:t>
            </a:r>
          </a:p>
          <a:p>
            <a:pPr lvl="0" algn="just"/>
            <a:r>
              <a:rPr lang="el-GR" dirty="0"/>
              <a:t>να αντιμετωπίζουν τους μαθητές τους με ευγένεια, κατανόηση και σεβασμό προς την προσωπικότητα τους,</a:t>
            </a:r>
            <a:endParaRPr lang="el-GR" dirty="0" smtClean="0">
              <a:effectLst/>
            </a:endParaRPr>
          </a:p>
          <a:p>
            <a:pPr lvl="0" algn="just"/>
            <a:r>
              <a:rPr lang="el-GR" dirty="0"/>
              <a:t>να υποστηρίζουν την εκπαίδευση των μαθητών τους τόσο εντός όσο και εκτός τάξης,</a:t>
            </a:r>
            <a:endParaRPr lang="el-GR" dirty="0" smtClean="0">
              <a:effectLst/>
            </a:endParaRPr>
          </a:p>
          <a:p>
            <a:pPr lvl="0" algn="just"/>
            <a:r>
              <a:rPr lang="el-GR" dirty="0"/>
              <a:t>να αντιμετωπίζουν τους μαθητές τους με δημοκρατικό πνεύμα, ισότιμα και δίκαια χωρίς διακρίσεις υπέρ η εις βάρος ορισμένων μαθητών,</a:t>
            </a:r>
            <a:endParaRPr lang="el-GR" dirty="0" smtClean="0">
              <a:effectLst/>
            </a:endParaRPr>
          </a:p>
          <a:p>
            <a:pPr lvl="0" algn="just"/>
            <a:r>
              <a:rPr lang="el-GR" dirty="0"/>
              <a:t>να διασφαλίζουν την υγεία και την ασφάλεια των μαθητών εντός του σχολικού  χώρου,</a:t>
            </a:r>
            <a:endParaRPr lang="el-GR" dirty="0" smtClean="0">
              <a:effectLst/>
            </a:endParaRPr>
          </a:p>
          <a:p>
            <a:pPr lvl="0" algn="just"/>
            <a:r>
              <a:rPr lang="el-GR" dirty="0"/>
              <a:t>να συμβάλλουν στην διαμόρφωση σχολικού κλίματος που δημιουργεί στους μαθητές αισθήματα εμπιστοσύνης, ώστε να απευθύνονται σε αυτούς για την αντιμετώπιση οποιουδήποτε προβλήματός τους.</a:t>
            </a:r>
            <a:endParaRPr lang="el-GR" dirty="0" smtClean="0">
              <a:effectLst/>
            </a:endParaRPr>
          </a:p>
          <a:p>
            <a:endParaRPr lang="el-GR" dirty="0"/>
          </a:p>
        </p:txBody>
      </p:sp>
    </p:spTree>
    <p:extLst>
      <p:ext uri="{BB962C8B-B14F-4D97-AF65-F5344CB8AC3E}">
        <p14:creationId xmlns:p14="http://schemas.microsoft.com/office/powerpoint/2010/main" val="260687740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n-US" b="1" dirty="0" smtClean="0"/>
              <a:t/>
            </a:r>
            <a:br>
              <a:rPr lang="en-US" b="1" dirty="0" smtClean="0"/>
            </a:br>
            <a:r>
              <a:rPr lang="el-GR" b="1" dirty="0" smtClean="0"/>
              <a:t>Β</a:t>
            </a:r>
            <a:r>
              <a:rPr lang="el-GR" b="1" dirty="0"/>
              <a:t>. Υποχρεώσεις των μαθητών</a:t>
            </a:r>
            <a:r>
              <a:rPr lang="el-GR" dirty="0"/>
              <a:t/>
            </a:r>
            <a:br>
              <a:rPr lang="el-GR" dirty="0"/>
            </a:br>
            <a:endParaRPr lang="el-GR" dirty="0"/>
          </a:p>
        </p:txBody>
      </p:sp>
      <p:sp>
        <p:nvSpPr>
          <p:cNvPr id="3" name="Θέση περιεχομένου 2"/>
          <p:cNvSpPr>
            <a:spLocks noGrp="1"/>
          </p:cNvSpPr>
          <p:nvPr>
            <p:ph idx="1"/>
          </p:nvPr>
        </p:nvSpPr>
        <p:spPr>
          <a:xfrm>
            <a:off x="1043492" y="1700808"/>
            <a:ext cx="6777317" cy="4131821"/>
          </a:xfrm>
        </p:spPr>
        <p:txBody>
          <a:bodyPr>
            <a:normAutofit fontScale="70000" lnSpcReduction="20000"/>
          </a:bodyPr>
          <a:lstStyle/>
          <a:p>
            <a:pPr marL="68580" indent="0" algn="just">
              <a:buNone/>
            </a:pPr>
            <a:r>
              <a:rPr lang="el-GR" b="1" dirty="0" smtClean="0"/>
              <a:t>        ΠΡΟΣΕΛΕΥΣΗ</a:t>
            </a:r>
            <a:r>
              <a:rPr lang="el-GR" b="1" dirty="0"/>
              <a:t>, ΦΟΙΤΗΣΗ</a:t>
            </a:r>
            <a:endParaRPr lang="el-GR" dirty="0"/>
          </a:p>
          <a:p>
            <a:pPr marL="0" indent="0" algn="just">
              <a:buNone/>
            </a:pPr>
            <a:r>
              <a:rPr lang="el-GR" dirty="0"/>
              <a:t> </a:t>
            </a:r>
          </a:p>
          <a:p>
            <a:pPr lvl="0" algn="just"/>
            <a:r>
              <a:rPr lang="el-GR" dirty="0"/>
              <a:t>Οι μαθητές προσέρχονται </a:t>
            </a:r>
            <a:r>
              <a:rPr lang="el-GR" b="1" dirty="0"/>
              <a:t>έγκαιρα</a:t>
            </a:r>
            <a:r>
              <a:rPr lang="el-GR" dirty="0"/>
              <a:t> στον χώρο του σχολείου (10' πριν χτυπήσει το κουδούνι, 8:10) παραβρίσκονται στην πρωινή συγκέντρωση και προσευχή και συντάσσονται με ησυχία και τάξη. </a:t>
            </a:r>
          </a:p>
          <a:p>
            <a:pPr lvl="0" algn="just"/>
            <a:r>
              <a:rPr lang="el-GR" dirty="0"/>
              <a:t>Εφ' όσον κάποιος μαθητής καθυστερήσει το πρωί οφείλει να περάσει από τη Διεύθυνση, προκειμένου να πάρει έγγραφη άδεια να εισέλθει στην τάξη του. Είναι στη διακριτική ευχέρεια του καθηγητή το αν θα δεχτεί τον μαθητή ή όχι στο μάθημα. Την έγγραφη αυτή άδεια θα φυλάξει και θα την επιστρέψει την άλλη ημέρα στο σχολείο υπογεγραμμένη ως απόδειξη του ότι ο κηδεμόνας του έλαβε γνώση της αργοπορίας του. </a:t>
            </a:r>
          </a:p>
          <a:p>
            <a:pPr lvl="0" algn="just"/>
            <a:r>
              <a:rPr lang="el-GR" dirty="0"/>
              <a:t>Αν μαθητής απουσιάσει αδικαιολόγητα κατά τη διάρκεια του ημερησίου προγράμματος από το μάθημα και βρίσκεται εντός ή εκτός του σχολικού χώρου η απουσία του θεωρείται πειθαρχικό παράπτωμα και ενημερώνεται ο κηδεμόνας.</a:t>
            </a:r>
          </a:p>
          <a:p>
            <a:endParaRPr lang="el-GR" dirty="0"/>
          </a:p>
        </p:txBody>
      </p:sp>
    </p:spTree>
    <p:extLst>
      <p:ext uri="{BB962C8B-B14F-4D97-AF65-F5344CB8AC3E}">
        <p14:creationId xmlns:p14="http://schemas.microsoft.com/office/powerpoint/2010/main" val="176631843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457200" y="764704"/>
            <a:ext cx="8229600" cy="5361459"/>
          </a:xfrm>
        </p:spPr>
        <p:txBody>
          <a:bodyPr>
            <a:normAutofit fontScale="85000" lnSpcReduction="10000"/>
          </a:bodyPr>
          <a:lstStyle/>
          <a:p>
            <a:pPr lvl="0" algn="just"/>
            <a:r>
              <a:rPr lang="el-GR" b="1" dirty="0"/>
              <a:t>Η φοίτηση των μαθητών είναι τακτική</a:t>
            </a:r>
            <a:r>
              <a:rPr lang="el-GR" dirty="0"/>
              <a:t> και </a:t>
            </a:r>
            <a:r>
              <a:rPr lang="el-GR" b="1" dirty="0"/>
              <a:t>η παρακολούθηση όλων των μαθημάτων</a:t>
            </a:r>
            <a:r>
              <a:rPr lang="el-GR" dirty="0"/>
              <a:t> του προγράμματος </a:t>
            </a:r>
            <a:r>
              <a:rPr lang="el-GR" b="1" dirty="0"/>
              <a:t>υποχρεωτική</a:t>
            </a:r>
            <a:r>
              <a:rPr lang="el-GR" dirty="0"/>
              <a:t>. Οι απουσίες των μαθητών ρυθμίζονται σύμφωνα με τις κείμενες διατάξεις. (ΦΕΚ 12/23-1-2018)</a:t>
            </a:r>
          </a:p>
          <a:p>
            <a:pPr lvl="0" algn="just"/>
            <a:r>
              <a:rPr lang="el-GR" b="1" dirty="0"/>
              <a:t>Σε περίπτωση απουσίας καθηγητή προβλέπεται: α) οι μαθητές να μοιράζονται ανά δύο ή τρεις, σύμφωνα με την κατάσταση που βρίσκεται στο Βιβλίο Ύλης, στις υπόλοιπες αίθουσες β) να απασχολούνται από καθηγητή είτε στη σχολική αίθουσα είτε σε άλλους χώρους του σχολείου.</a:t>
            </a:r>
            <a:endParaRPr lang="el-GR" dirty="0"/>
          </a:p>
          <a:p>
            <a:pPr lvl="0" algn="just"/>
            <a:r>
              <a:rPr lang="el-GR" dirty="0"/>
              <a:t>Κατά τη διάρκεια των διαλειμμάτων βγαίνουν σύντομα και ήσυχα από τις αίθουσες και παραμένουν στον χώρο της αυλής του Σχολείου </a:t>
            </a:r>
            <a:r>
              <a:rPr lang="el-GR" b="1" dirty="0"/>
              <a:t>εκτός της  πίσω πλευράς (καυστήρας- στην οδό Μ. Αλεξάνδρου &amp; Αργοναυτών μέχρι το τέλος της αίθουσας διδασκόντων) για λόγους ασφάλειας και καλύτερης επιτήρησής τους από τον εφημερεύοντα καθηγητή</a:t>
            </a:r>
            <a:r>
              <a:rPr lang="el-GR" dirty="0"/>
              <a:t>.</a:t>
            </a:r>
          </a:p>
          <a:p>
            <a:pPr lvl="0" algn="just"/>
            <a:r>
              <a:rPr lang="el-GR" b="1" dirty="0"/>
              <a:t>Η είσοδος και παραμονή εξωσχολικών στον χώρο του σχολείου απαγορεύεται αυστηρά</a:t>
            </a:r>
            <a:r>
              <a:rPr lang="el-GR" dirty="0"/>
              <a:t>. Δεν επιτρέπεται η πρόσκληση στο σχολείο φίλων και γνωστών. </a:t>
            </a:r>
          </a:p>
          <a:p>
            <a:endParaRPr lang="el-GR" dirty="0"/>
          </a:p>
        </p:txBody>
      </p:sp>
    </p:spTree>
    <p:extLst>
      <p:ext uri="{BB962C8B-B14F-4D97-AF65-F5344CB8AC3E}">
        <p14:creationId xmlns:p14="http://schemas.microsoft.com/office/powerpoint/2010/main" val="299090490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Ορθογώνιο 1"/>
          <p:cNvSpPr/>
          <p:nvPr/>
        </p:nvSpPr>
        <p:spPr>
          <a:xfrm>
            <a:off x="755576" y="1268760"/>
            <a:ext cx="7560840" cy="5078313"/>
          </a:xfrm>
          <a:prstGeom prst="rect">
            <a:avLst/>
          </a:prstGeom>
        </p:spPr>
        <p:txBody>
          <a:bodyPr wrap="square">
            <a:spAutoFit/>
          </a:bodyPr>
          <a:lstStyle/>
          <a:p>
            <a:pPr lvl="0" algn="just"/>
            <a:r>
              <a:rPr lang="el-GR" dirty="0"/>
              <a:t>Οι μαθητές για οτιδήποτε χρειάζονται κατά την διάρκεια λειτουργίας του σχολείου απευθύνονται στους εφημερεύοντες καθηγητές και δεν εισέρχονται στα Γραφεία των Καθηγητών και της Διεύθυνσης παρά μόνον για εξαιρετικά σοβαρό λόγο.</a:t>
            </a:r>
          </a:p>
          <a:p>
            <a:pPr lvl="0" algn="just"/>
            <a:r>
              <a:rPr lang="el-GR" b="1" dirty="0"/>
              <a:t>Η έξοδος μαθητών από το σχολικό χώρο</a:t>
            </a:r>
            <a:r>
              <a:rPr lang="el-GR" dirty="0"/>
              <a:t> κατά τη διάρκεια των μαθημάτων και των διαλειμμάτων χωρίς άδεια </a:t>
            </a:r>
            <a:r>
              <a:rPr lang="el-GR" b="1" dirty="0"/>
              <a:t>απαγορεύεται και αποτελεί σοβαρό πειθαρχικό παράπτωμα</a:t>
            </a:r>
            <a:r>
              <a:rPr lang="el-GR" dirty="0"/>
              <a:t>. Άδειες εξόδου πριν το τέλος των μαθημάτων δίνονται μόνο συνοδεία κηδεμόνα και έπειτα από συνεννόηση του κηδεμόνα με τη Διεύθυνση. Αν υπάρχει κάποιο σοβαρό πρόβλημα (υγείας ή άλλο) ο μαθητής μπορεί να φύγει από το σχολείο ασυνόδευτος, έπειτα από τη συγκατάθεση του κηδεμόνα στη Γραμματεία του Σχολείου και ταυτόχρονη ενημέρωση της Δ/</a:t>
            </a:r>
            <a:r>
              <a:rPr lang="el-GR" dirty="0" err="1"/>
              <a:t>νσης</a:t>
            </a:r>
            <a:r>
              <a:rPr lang="el-GR" dirty="0"/>
              <a:t>. Στην περίπτωση αυτή, ο κηδεμόνας υποχρεούται να ενημερώσει τηλεφωνικά το συντομότερο δυνατόν το σχολείο για την επάνοδο του μαθητή στο σπίτι.  </a:t>
            </a:r>
          </a:p>
          <a:p>
            <a:pPr lvl="0" algn="just"/>
            <a:r>
              <a:rPr lang="el-GR" dirty="0"/>
              <a:t>Η έξοδος από την τάξη κατά τη διάρκεια του μαθήματος επιτρέπεται μόνο για πολύ σοβαρό λόγο και μόνο κατόπιν άδειας του καθηγητή. </a:t>
            </a:r>
          </a:p>
        </p:txBody>
      </p:sp>
    </p:spTree>
    <p:extLst>
      <p:ext uri="{BB962C8B-B14F-4D97-AF65-F5344CB8AC3E}">
        <p14:creationId xmlns:p14="http://schemas.microsoft.com/office/powerpoint/2010/main" val="414926585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n-US" sz="3100" b="1" dirty="0" smtClean="0"/>
              <a:t/>
            </a:r>
            <a:br>
              <a:rPr lang="en-US" sz="3100" b="1" dirty="0" smtClean="0"/>
            </a:br>
            <a:r>
              <a:rPr lang="el-GR" sz="3100" b="1" dirty="0" smtClean="0"/>
              <a:t>ΠΑΙΔΑΓΩΓΙΚΑ </a:t>
            </a:r>
            <a:r>
              <a:rPr lang="el-GR" sz="3100" b="1" dirty="0"/>
              <a:t>ΜΕΤΡΑ ΚΑΙ ΕΝΕΡΓΕΙΕΣ ΠΑΙΔΑΓΩΓΙΚΟΥ ΧΑΡΑΚΤΗΡΑ</a:t>
            </a:r>
            <a:r>
              <a:rPr lang="el-GR" dirty="0"/>
              <a:t/>
            </a:r>
            <a:br>
              <a:rPr lang="el-GR" dirty="0"/>
            </a:br>
            <a:endParaRPr lang="el-GR" dirty="0"/>
          </a:p>
        </p:txBody>
      </p:sp>
      <p:sp>
        <p:nvSpPr>
          <p:cNvPr id="3" name="Θέση περιεχομένου 2"/>
          <p:cNvSpPr>
            <a:spLocks noGrp="1"/>
          </p:cNvSpPr>
          <p:nvPr>
            <p:ph idx="1"/>
          </p:nvPr>
        </p:nvSpPr>
        <p:spPr>
          <a:xfrm>
            <a:off x="457200" y="1600200"/>
            <a:ext cx="8229600" cy="4781128"/>
          </a:xfrm>
        </p:spPr>
        <p:txBody>
          <a:bodyPr>
            <a:normAutofit fontScale="77500" lnSpcReduction="20000"/>
          </a:bodyPr>
          <a:lstStyle/>
          <a:p>
            <a:pPr algn="just"/>
            <a:r>
              <a:rPr lang="el-GR" dirty="0">
                <a:cs typeface="Times New Roman" panose="02020603050405020304" pitchFamily="18" charset="0"/>
              </a:rPr>
              <a:t>Ο Σύλλογος Διδασκόντων έχει την </a:t>
            </a:r>
            <a:r>
              <a:rPr lang="el-GR" dirty="0" err="1">
                <a:cs typeface="Times New Roman" panose="02020603050405020304" pitchFamily="18" charset="0"/>
              </a:rPr>
              <a:t>παιδαγωγική</a:t>
            </a:r>
            <a:r>
              <a:rPr lang="el-GR" dirty="0">
                <a:cs typeface="Times New Roman" panose="02020603050405020304" pitchFamily="18" charset="0"/>
              </a:rPr>
              <a:t> </a:t>
            </a:r>
            <a:r>
              <a:rPr lang="el-GR" dirty="0" err="1">
                <a:cs typeface="Times New Roman" panose="02020603050405020304" pitchFamily="18" charset="0"/>
              </a:rPr>
              <a:t>ευθύνη</a:t>
            </a:r>
            <a:r>
              <a:rPr lang="el-GR" dirty="0">
                <a:cs typeface="Times New Roman" panose="02020603050405020304" pitchFamily="18" charset="0"/>
              </a:rPr>
              <a:t> να </a:t>
            </a:r>
            <a:r>
              <a:rPr lang="el-GR" dirty="0" err="1">
                <a:cs typeface="Times New Roman" panose="02020603050405020304" pitchFamily="18" charset="0"/>
              </a:rPr>
              <a:t>προβαίνει</a:t>
            </a:r>
            <a:r>
              <a:rPr lang="el-GR" dirty="0">
                <a:cs typeface="Times New Roman" panose="02020603050405020304" pitchFamily="18" charset="0"/>
              </a:rPr>
              <a:t> σε </a:t>
            </a:r>
            <a:r>
              <a:rPr lang="el-GR" dirty="0" err="1">
                <a:cs typeface="Times New Roman" panose="02020603050405020304" pitchFamily="18" charset="0"/>
              </a:rPr>
              <a:t>ενέργειες</a:t>
            </a:r>
            <a:r>
              <a:rPr lang="el-GR" dirty="0">
                <a:cs typeface="Times New Roman" panose="02020603050405020304" pitchFamily="18" charset="0"/>
              </a:rPr>
              <a:t> και να </a:t>
            </a:r>
            <a:r>
              <a:rPr lang="el-GR" dirty="0" err="1">
                <a:cs typeface="Times New Roman" panose="02020603050405020304" pitchFamily="18" charset="0"/>
              </a:rPr>
              <a:t>εφαρμόζει</a:t>
            </a:r>
            <a:r>
              <a:rPr lang="el-GR" dirty="0">
                <a:cs typeface="Times New Roman" panose="02020603050405020304" pitchFamily="18" charset="0"/>
              </a:rPr>
              <a:t> </a:t>
            </a:r>
            <a:r>
              <a:rPr lang="el-GR" dirty="0" err="1">
                <a:cs typeface="Times New Roman" panose="02020603050405020304" pitchFamily="18" charset="0"/>
              </a:rPr>
              <a:t>πρακτικές</a:t>
            </a:r>
            <a:r>
              <a:rPr lang="el-GR" dirty="0">
                <a:cs typeface="Times New Roman" panose="02020603050405020304" pitchFamily="18" charset="0"/>
              </a:rPr>
              <a:t> για τη </a:t>
            </a:r>
            <a:r>
              <a:rPr lang="el-GR" dirty="0" err="1">
                <a:cs typeface="Times New Roman" panose="02020603050405020304" pitchFamily="18" charset="0"/>
              </a:rPr>
              <a:t>δημιουργία</a:t>
            </a:r>
            <a:r>
              <a:rPr lang="el-GR" dirty="0">
                <a:cs typeface="Times New Roman" panose="02020603050405020304" pitchFamily="18" charset="0"/>
              </a:rPr>
              <a:t> στο </a:t>
            </a:r>
            <a:r>
              <a:rPr lang="el-GR" dirty="0" err="1">
                <a:cs typeface="Times New Roman" panose="02020603050405020304" pitchFamily="18" charset="0"/>
              </a:rPr>
              <a:t>σχολείο</a:t>
            </a:r>
            <a:r>
              <a:rPr lang="el-GR" dirty="0">
                <a:cs typeface="Times New Roman" panose="02020603050405020304" pitchFamily="18" charset="0"/>
              </a:rPr>
              <a:t> του </a:t>
            </a:r>
            <a:r>
              <a:rPr lang="el-GR" dirty="0" err="1">
                <a:cs typeface="Times New Roman" panose="02020603050405020304" pitchFamily="18" charset="0"/>
              </a:rPr>
              <a:t>κλίματος</a:t>
            </a:r>
            <a:r>
              <a:rPr lang="el-GR" dirty="0">
                <a:cs typeface="Times New Roman" panose="02020603050405020304" pitchFamily="18" charset="0"/>
              </a:rPr>
              <a:t> που </a:t>
            </a:r>
            <a:r>
              <a:rPr lang="el-GR" dirty="0" err="1">
                <a:cs typeface="Times New Roman" panose="02020603050405020304" pitchFamily="18" charset="0"/>
              </a:rPr>
              <a:t>απαιτείται</a:t>
            </a:r>
            <a:r>
              <a:rPr lang="el-GR" dirty="0">
                <a:cs typeface="Times New Roman" panose="02020603050405020304" pitchFamily="18" charset="0"/>
              </a:rPr>
              <a:t> για την </a:t>
            </a:r>
            <a:r>
              <a:rPr lang="el-GR" dirty="0" err="1">
                <a:cs typeface="Times New Roman" panose="02020603050405020304" pitchFamily="18" charset="0"/>
              </a:rPr>
              <a:t>υλοποίηση</a:t>
            </a:r>
            <a:r>
              <a:rPr lang="el-GR" dirty="0">
                <a:cs typeface="Times New Roman" panose="02020603050405020304" pitchFamily="18" charset="0"/>
              </a:rPr>
              <a:t> των </a:t>
            </a:r>
            <a:r>
              <a:rPr lang="el-GR" dirty="0" err="1">
                <a:cs typeface="Times New Roman" panose="02020603050405020304" pitchFamily="18" charset="0"/>
              </a:rPr>
              <a:t>στόχων</a:t>
            </a:r>
            <a:r>
              <a:rPr lang="el-GR" dirty="0">
                <a:cs typeface="Times New Roman" panose="02020603050405020304" pitchFamily="18" charset="0"/>
              </a:rPr>
              <a:t> της </a:t>
            </a:r>
            <a:r>
              <a:rPr lang="el-GR" dirty="0" err="1">
                <a:cs typeface="Times New Roman" panose="02020603050405020304" pitchFamily="18" charset="0"/>
              </a:rPr>
              <a:t>εκπαίδευσης</a:t>
            </a:r>
            <a:r>
              <a:rPr lang="el-GR" dirty="0">
                <a:cs typeface="Times New Roman" panose="02020603050405020304" pitchFamily="18" charset="0"/>
              </a:rPr>
              <a:t> και για τη </a:t>
            </a:r>
            <a:r>
              <a:rPr lang="el-GR" dirty="0" err="1">
                <a:cs typeface="Times New Roman" panose="02020603050405020304" pitchFamily="18" charset="0"/>
              </a:rPr>
              <a:t>διαπαιδαγώγηση</a:t>
            </a:r>
            <a:r>
              <a:rPr lang="el-GR" dirty="0">
                <a:cs typeface="Times New Roman" panose="02020603050405020304" pitchFamily="18" charset="0"/>
              </a:rPr>
              <a:t> των </a:t>
            </a:r>
            <a:r>
              <a:rPr lang="el-GR" dirty="0" err="1">
                <a:cs typeface="Times New Roman" panose="02020603050405020304" pitchFamily="18" charset="0"/>
              </a:rPr>
              <a:t>μαθητών</a:t>
            </a:r>
            <a:r>
              <a:rPr lang="el-GR" dirty="0">
                <a:cs typeface="Times New Roman" panose="02020603050405020304" pitchFamily="18" charset="0"/>
              </a:rPr>
              <a:t> </a:t>
            </a:r>
            <a:r>
              <a:rPr lang="el-GR" dirty="0" err="1">
                <a:cs typeface="Times New Roman" panose="02020603050405020304" pitchFamily="18" charset="0"/>
              </a:rPr>
              <a:t>έτσι</a:t>
            </a:r>
            <a:r>
              <a:rPr lang="el-GR" dirty="0">
                <a:cs typeface="Times New Roman" panose="02020603050405020304" pitchFamily="18" charset="0"/>
              </a:rPr>
              <a:t>, </a:t>
            </a:r>
            <a:r>
              <a:rPr lang="el-GR" dirty="0" err="1">
                <a:cs typeface="Times New Roman" panose="02020603050405020304" pitchFamily="18" charset="0"/>
              </a:rPr>
              <a:t>ώστε</a:t>
            </a:r>
            <a:r>
              <a:rPr lang="el-GR" dirty="0">
                <a:cs typeface="Times New Roman" panose="02020603050405020304" pitchFamily="18" charset="0"/>
              </a:rPr>
              <a:t> να </a:t>
            </a:r>
            <a:r>
              <a:rPr lang="el-GR" dirty="0" err="1">
                <a:cs typeface="Times New Roman" panose="02020603050405020304" pitchFamily="18" charset="0"/>
              </a:rPr>
              <a:t>σέβονται</a:t>
            </a:r>
            <a:r>
              <a:rPr lang="el-GR" dirty="0">
                <a:cs typeface="Times New Roman" panose="02020603050405020304" pitchFamily="18" charset="0"/>
              </a:rPr>
              <a:t> τους </a:t>
            </a:r>
            <a:r>
              <a:rPr lang="el-GR" dirty="0" err="1">
                <a:cs typeface="Times New Roman" panose="02020603050405020304" pitchFamily="18" charset="0"/>
              </a:rPr>
              <a:t>διαφορετικούς</a:t>
            </a:r>
            <a:r>
              <a:rPr lang="el-GR" dirty="0">
                <a:cs typeface="Times New Roman" panose="02020603050405020304" pitchFamily="18" charset="0"/>
              </a:rPr>
              <a:t> </a:t>
            </a:r>
            <a:r>
              <a:rPr lang="el-GR" dirty="0" err="1">
                <a:cs typeface="Times New Roman" panose="02020603050405020304" pitchFamily="18" charset="0"/>
              </a:rPr>
              <a:t>ρόλους</a:t>
            </a:r>
            <a:r>
              <a:rPr lang="el-GR" dirty="0">
                <a:cs typeface="Times New Roman" panose="02020603050405020304" pitchFamily="18" charset="0"/>
              </a:rPr>
              <a:t> και να </a:t>
            </a:r>
            <a:r>
              <a:rPr lang="el-GR" dirty="0" err="1">
                <a:cs typeface="Times New Roman" panose="02020603050405020304" pitchFamily="18" charset="0"/>
              </a:rPr>
              <a:t>αναγνωρίζουν</a:t>
            </a:r>
            <a:r>
              <a:rPr lang="el-GR" dirty="0">
                <a:cs typeface="Times New Roman" panose="02020603050405020304" pitchFamily="18" charset="0"/>
              </a:rPr>
              <a:t> την </a:t>
            </a:r>
            <a:r>
              <a:rPr lang="el-GR" dirty="0" err="1">
                <a:cs typeface="Times New Roman" panose="02020603050405020304" pitchFamily="18" charset="0"/>
              </a:rPr>
              <a:t>ανάγκη</a:t>
            </a:r>
            <a:r>
              <a:rPr lang="el-GR" dirty="0">
                <a:cs typeface="Times New Roman" panose="02020603050405020304" pitchFamily="18" charset="0"/>
              </a:rPr>
              <a:t> </a:t>
            </a:r>
            <a:r>
              <a:rPr lang="el-GR" dirty="0" err="1">
                <a:cs typeface="Times New Roman" panose="02020603050405020304" pitchFamily="18" charset="0"/>
              </a:rPr>
              <a:t>τήρησης</a:t>
            </a:r>
            <a:r>
              <a:rPr lang="el-GR" dirty="0">
                <a:cs typeface="Times New Roman" panose="02020603050405020304" pitchFamily="18" charset="0"/>
              </a:rPr>
              <a:t> των </a:t>
            </a:r>
            <a:r>
              <a:rPr lang="el-GR" dirty="0" err="1">
                <a:cs typeface="Times New Roman" panose="02020603050405020304" pitchFamily="18" charset="0"/>
              </a:rPr>
              <a:t>κανόνων</a:t>
            </a:r>
            <a:r>
              <a:rPr lang="el-GR" dirty="0">
                <a:cs typeface="Times New Roman" panose="02020603050405020304" pitchFamily="18" charset="0"/>
              </a:rPr>
              <a:t>. Για τον </a:t>
            </a:r>
            <a:r>
              <a:rPr lang="el-GR" dirty="0" err="1">
                <a:cs typeface="Times New Roman" panose="02020603050405020304" pitchFamily="18" charset="0"/>
              </a:rPr>
              <a:t>σκοπό</a:t>
            </a:r>
            <a:r>
              <a:rPr lang="el-GR" dirty="0">
                <a:cs typeface="Times New Roman" panose="02020603050405020304" pitchFamily="18" charset="0"/>
              </a:rPr>
              <a:t> </a:t>
            </a:r>
            <a:r>
              <a:rPr lang="el-GR" dirty="0" err="1">
                <a:cs typeface="Times New Roman" panose="02020603050405020304" pitchFamily="18" charset="0"/>
              </a:rPr>
              <a:t>αυτό</a:t>
            </a:r>
            <a:r>
              <a:rPr lang="el-GR" dirty="0">
                <a:cs typeface="Times New Roman" panose="02020603050405020304" pitchFamily="18" charset="0"/>
              </a:rPr>
              <a:t> </a:t>
            </a:r>
            <a:r>
              <a:rPr lang="el-GR" dirty="0" err="1">
                <a:cs typeface="Times New Roman" panose="02020603050405020304" pitchFamily="18" charset="0"/>
              </a:rPr>
              <a:t>χρησιμοποιεί</a:t>
            </a:r>
            <a:r>
              <a:rPr lang="el-GR" dirty="0">
                <a:cs typeface="Times New Roman" panose="02020603050405020304" pitchFamily="18" charset="0"/>
              </a:rPr>
              <a:t> </a:t>
            </a:r>
            <a:r>
              <a:rPr lang="el-GR" dirty="0" err="1">
                <a:cs typeface="Times New Roman" panose="02020603050405020304" pitchFamily="18" charset="0"/>
              </a:rPr>
              <a:t>όλους</a:t>
            </a:r>
            <a:r>
              <a:rPr lang="el-GR" dirty="0">
                <a:cs typeface="Times New Roman" panose="02020603050405020304" pitchFamily="18" charset="0"/>
              </a:rPr>
              <a:t> τους </a:t>
            </a:r>
            <a:r>
              <a:rPr lang="el-GR" dirty="0" err="1">
                <a:cs typeface="Times New Roman" panose="02020603050405020304" pitchFamily="18" charset="0"/>
              </a:rPr>
              <a:t>διαθέσιμους</a:t>
            </a:r>
            <a:r>
              <a:rPr lang="el-GR" dirty="0">
                <a:cs typeface="Times New Roman" panose="02020603050405020304" pitchFamily="18" charset="0"/>
              </a:rPr>
              <a:t> </a:t>
            </a:r>
            <a:r>
              <a:rPr lang="el-GR" dirty="0" err="1">
                <a:cs typeface="Times New Roman" panose="02020603050405020304" pitchFamily="18" charset="0"/>
              </a:rPr>
              <a:t>τρόπους</a:t>
            </a:r>
            <a:r>
              <a:rPr lang="el-GR" dirty="0">
                <a:cs typeface="Times New Roman" panose="02020603050405020304" pitchFamily="18" charset="0"/>
              </a:rPr>
              <a:t> (π.χ. </a:t>
            </a:r>
            <a:r>
              <a:rPr lang="el-GR" dirty="0" err="1">
                <a:cs typeface="Times New Roman" panose="02020603050405020304" pitchFamily="18" charset="0"/>
              </a:rPr>
              <a:t>συμβουλευτικές</a:t>
            </a:r>
            <a:r>
              <a:rPr lang="el-GR" dirty="0">
                <a:cs typeface="Times New Roman" panose="02020603050405020304" pitchFamily="18" charset="0"/>
              </a:rPr>
              <a:t> </a:t>
            </a:r>
            <a:r>
              <a:rPr lang="el-GR" dirty="0" err="1">
                <a:cs typeface="Times New Roman" panose="02020603050405020304" pitchFamily="18" charset="0"/>
              </a:rPr>
              <a:t>συναντήσεις</a:t>
            </a:r>
            <a:r>
              <a:rPr lang="el-GR" dirty="0">
                <a:cs typeface="Times New Roman" panose="02020603050405020304" pitchFamily="18" charset="0"/>
              </a:rPr>
              <a:t> με τις </a:t>
            </a:r>
            <a:r>
              <a:rPr lang="el-GR" dirty="0" err="1">
                <a:cs typeface="Times New Roman" panose="02020603050405020304" pitchFamily="18" charset="0"/>
              </a:rPr>
              <a:t>υποστηρικτικές</a:t>
            </a:r>
            <a:r>
              <a:rPr lang="el-GR" dirty="0">
                <a:cs typeface="Times New Roman" panose="02020603050405020304" pitchFamily="18" charset="0"/>
              </a:rPr>
              <a:t> </a:t>
            </a:r>
            <a:r>
              <a:rPr lang="el-GR" dirty="0" err="1">
                <a:cs typeface="Times New Roman" panose="02020603050405020304" pitchFamily="18" charset="0"/>
              </a:rPr>
              <a:t>εκπαιδευτικές</a:t>
            </a:r>
            <a:r>
              <a:rPr lang="el-GR" dirty="0">
                <a:cs typeface="Times New Roman" panose="02020603050405020304" pitchFamily="18" charset="0"/>
              </a:rPr>
              <a:t> </a:t>
            </a:r>
            <a:r>
              <a:rPr lang="el-GR" dirty="0" err="1">
                <a:cs typeface="Times New Roman" panose="02020603050405020304" pitchFamily="18" charset="0"/>
              </a:rPr>
              <a:t>δομές</a:t>
            </a:r>
            <a:r>
              <a:rPr lang="el-GR" dirty="0">
                <a:cs typeface="Times New Roman" panose="02020603050405020304" pitchFamily="18" charset="0"/>
              </a:rPr>
              <a:t>, </a:t>
            </a:r>
            <a:r>
              <a:rPr lang="el-GR" dirty="0" err="1">
                <a:cs typeface="Times New Roman" panose="02020603050405020304" pitchFamily="18" charset="0"/>
              </a:rPr>
              <a:t>διαδικασία</a:t>
            </a:r>
            <a:r>
              <a:rPr lang="el-GR" dirty="0">
                <a:cs typeface="Times New Roman" panose="02020603050405020304" pitchFamily="18" charset="0"/>
              </a:rPr>
              <a:t> </a:t>
            </a:r>
            <a:r>
              <a:rPr lang="el-GR" dirty="0" err="1">
                <a:cs typeface="Times New Roman" panose="02020603050405020304" pitchFamily="18" charset="0"/>
              </a:rPr>
              <a:t>διαμεσολάβησης</a:t>
            </a:r>
            <a:r>
              <a:rPr lang="el-GR" dirty="0">
                <a:cs typeface="Times New Roman" panose="02020603050405020304" pitchFamily="18" charset="0"/>
              </a:rPr>
              <a:t>) για την </a:t>
            </a:r>
            <a:r>
              <a:rPr lang="el-GR" dirty="0" err="1">
                <a:cs typeface="Times New Roman" panose="02020603050405020304" pitchFamily="18" charset="0"/>
              </a:rPr>
              <a:t>αντιμετώπιση</a:t>
            </a:r>
            <a:r>
              <a:rPr lang="el-GR" dirty="0">
                <a:cs typeface="Times New Roman" panose="02020603050405020304" pitchFamily="18" charset="0"/>
              </a:rPr>
              <a:t> </a:t>
            </a:r>
            <a:r>
              <a:rPr lang="el-GR" dirty="0" err="1">
                <a:cs typeface="Times New Roman" panose="02020603050405020304" pitchFamily="18" charset="0"/>
              </a:rPr>
              <a:t>κάθε</a:t>
            </a:r>
            <a:r>
              <a:rPr lang="el-GR" dirty="0">
                <a:cs typeface="Times New Roman" panose="02020603050405020304" pitchFamily="18" charset="0"/>
              </a:rPr>
              <a:t> </a:t>
            </a:r>
            <a:r>
              <a:rPr lang="el-GR" dirty="0" err="1">
                <a:cs typeface="Times New Roman" panose="02020603050405020304" pitchFamily="18" charset="0"/>
              </a:rPr>
              <a:t>παρεκκλίνουσας</a:t>
            </a:r>
            <a:r>
              <a:rPr lang="el-GR" dirty="0">
                <a:cs typeface="Times New Roman" panose="02020603050405020304" pitchFamily="18" charset="0"/>
              </a:rPr>
              <a:t> </a:t>
            </a:r>
            <a:r>
              <a:rPr lang="el-GR" dirty="0" err="1">
                <a:cs typeface="Times New Roman" panose="02020603050405020304" pitchFamily="18" charset="0"/>
              </a:rPr>
              <a:t>συμπεριφοράς</a:t>
            </a:r>
            <a:r>
              <a:rPr lang="el-GR" dirty="0">
                <a:cs typeface="Times New Roman" panose="02020603050405020304" pitchFamily="18" charset="0"/>
              </a:rPr>
              <a:t>.</a:t>
            </a:r>
          </a:p>
          <a:p>
            <a:r>
              <a:rPr lang="el-GR" dirty="0">
                <a:cs typeface="Times New Roman" panose="02020603050405020304" pitchFamily="18" charset="0"/>
              </a:rPr>
              <a:t>Στις </a:t>
            </a:r>
            <a:r>
              <a:rPr lang="el-GR" dirty="0" err="1">
                <a:cs typeface="Times New Roman" panose="02020603050405020304" pitchFamily="18" charset="0"/>
              </a:rPr>
              <a:t>περιπτώσεις</a:t>
            </a:r>
            <a:r>
              <a:rPr lang="el-GR" dirty="0">
                <a:cs typeface="Times New Roman" panose="02020603050405020304" pitchFamily="18" charset="0"/>
              </a:rPr>
              <a:t> των </a:t>
            </a:r>
            <a:r>
              <a:rPr lang="el-GR" dirty="0" err="1">
                <a:cs typeface="Times New Roman" panose="02020603050405020304" pitchFamily="18" charset="0"/>
              </a:rPr>
              <a:t>μαθητών</a:t>
            </a:r>
            <a:r>
              <a:rPr lang="el-GR" dirty="0">
                <a:cs typeface="Times New Roman" panose="02020603050405020304" pitchFamily="18" charset="0"/>
              </a:rPr>
              <a:t>/</a:t>
            </a:r>
            <a:r>
              <a:rPr lang="el-GR" dirty="0" err="1">
                <a:cs typeface="Times New Roman" panose="02020603050405020304" pitchFamily="18" charset="0"/>
              </a:rPr>
              <a:t>τριών</a:t>
            </a:r>
            <a:r>
              <a:rPr lang="el-GR" dirty="0">
                <a:cs typeface="Times New Roman" panose="02020603050405020304" pitchFamily="18" charset="0"/>
              </a:rPr>
              <a:t> που δε </a:t>
            </a:r>
            <a:r>
              <a:rPr lang="el-GR" dirty="0" err="1">
                <a:cs typeface="Times New Roman" panose="02020603050405020304" pitchFamily="18" charset="0"/>
              </a:rPr>
              <a:t>βελτιώνουν</a:t>
            </a:r>
            <a:r>
              <a:rPr lang="el-GR" dirty="0">
                <a:cs typeface="Times New Roman" panose="02020603050405020304" pitchFamily="18" charset="0"/>
              </a:rPr>
              <a:t> τη </a:t>
            </a:r>
            <a:r>
              <a:rPr lang="el-GR" dirty="0" err="1">
                <a:cs typeface="Times New Roman" panose="02020603050405020304" pitchFamily="18" charset="0"/>
              </a:rPr>
              <a:t>συμπεριφορά</a:t>
            </a:r>
            <a:r>
              <a:rPr lang="el-GR" dirty="0">
                <a:cs typeface="Times New Roman" panose="02020603050405020304" pitchFamily="18" charset="0"/>
              </a:rPr>
              <a:t> τους ο </a:t>
            </a:r>
            <a:r>
              <a:rPr lang="el-GR" dirty="0" err="1">
                <a:cs typeface="Times New Roman" panose="02020603050405020304" pitchFamily="18" charset="0"/>
              </a:rPr>
              <a:t>Σύλλογος</a:t>
            </a:r>
            <a:r>
              <a:rPr lang="el-GR" dirty="0">
                <a:cs typeface="Times New Roman" panose="02020603050405020304" pitchFamily="18" charset="0"/>
              </a:rPr>
              <a:t> </a:t>
            </a:r>
            <a:r>
              <a:rPr lang="el-GR" dirty="0" err="1">
                <a:cs typeface="Times New Roman" panose="02020603050405020304" pitchFamily="18" charset="0"/>
              </a:rPr>
              <a:t>Διδασκόντων</a:t>
            </a:r>
            <a:r>
              <a:rPr lang="el-GR" dirty="0">
                <a:cs typeface="Times New Roman" panose="02020603050405020304" pitchFamily="18" charset="0"/>
              </a:rPr>
              <a:t> </a:t>
            </a:r>
            <a:r>
              <a:rPr lang="el-GR" dirty="0" err="1">
                <a:cs typeface="Times New Roman" panose="02020603050405020304" pitchFamily="18" charset="0"/>
              </a:rPr>
              <a:t>προβαίνει</a:t>
            </a:r>
            <a:r>
              <a:rPr lang="el-GR" dirty="0">
                <a:cs typeface="Times New Roman" panose="02020603050405020304" pitchFamily="18" charset="0"/>
              </a:rPr>
              <a:t> στη </a:t>
            </a:r>
            <a:r>
              <a:rPr lang="el-GR" dirty="0" err="1">
                <a:cs typeface="Times New Roman" panose="02020603050405020304" pitchFamily="18" charset="0"/>
              </a:rPr>
              <a:t>λήψη</a:t>
            </a:r>
            <a:r>
              <a:rPr lang="el-GR" dirty="0">
                <a:cs typeface="Times New Roman" panose="02020603050405020304" pitchFamily="18" charset="0"/>
              </a:rPr>
              <a:t> </a:t>
            </a:r>
            <a:r>
              <a:rPr lang="el-GR" dirty="0" err="1">
                <a:cs typeface="Times New Roman" panose="02020603050405020304" pitchFamily="18" charset="0"/>
              </a:rPr>
              <a:t>μέτρων</a:t>
            </a:r>
            <a:r>
              <a:rPr lang="el-GR" dirty="0">
                <a:cs typeface="Times New Roman" panose="02020603050405020304" pitchFamily="18" charset="0"/>
              </a:rPr>
              <a:t>, τα </a:t>
            </a:r>
            <a:r>
              <a:rPr lang="el-GR" dirty="0" err="1">
                <a:cs typeface="Times New Roman" panose="02020603050405020304" pitchFamily="18" charset="0"/>
              </a:rPr>
              <a:t>οποία</a:t>
            </a:r>
            <a:r>
              <a:rPr lang="el-GR" dirty="0">
                <a:cs typeface="Times New Roman" panose="02020603050405020304" pitchFamily="18" charset="0"/>
              </a:rPr>
              <a:t> </a:t>
            </a:r>
            <a:r>
              <a:rPr lang="el-GR" dirty="0" err="1">
                <a:cs typeface="Times New Roman" panose="02020603050405020304" pitchFamily="18" charset="0"/>
              </a:rPr>
              <a:t>είναι</a:t>
            </a:r>
            <a:r>
              <a:rPr lang="el-GR" dirty="0">
                <a:cs typeface="Times New Roman" panose="02020603050405020304" pitchFamily="18" charset="0"/>
              </a:rPr>
              <a:t>: </a:t>
            </a:r>
          </a:p>
          <a:p>
            <a:r>
              <a:rPr lang="el-GR" dirty="0">
                <a:cs typeface="Times New Roman" panose="02020603050405020304" pitchFamily="18" charset="0"/>
              </a:rPr>
              <a:t>α) </a:t>
            </a:r>
            <a:r>
              <a:rPr lang="el-GR" dirty="0" err="1">
                <a:cs typeface="Times New Roman" panose="02020603050405020304" pitchFamily="18" charset="0"/>
              </a:rPr>
              <a:t>προφορική</a:t>
            </a:r>
            <a:r>
              <a:rPr lang="el-GR" dirty="0">
                <a:cs typeface="Times New Roman" panose="02020603050405020304" pitchFamily="18" charset="0"/>
              </a:rPr>
              <a:t> </a:t>
            </a:r>
            <a:r>
              <a:rPr lang="el-GR" dirty="0" err="1">
                <a:cs typeface="Times New Roman" panose="02020603050405020304" pitchFamily="18" charset="0"/>
              </a:rPr>
              <a:t>παρατήρηση</a:t>
            </a:r>
            <a:r>
              <a:rPr lang="el-GR" dirty="0">
                <a:cs typeface="Times New Roman" panose="02020603050405020304" pitchFamily="18" charset="0"/>
              </a:rPr>
              <a:t>, </a:t>
            </a:r>
          </a:p>
          <a:p>
            <a:r>
              <a:rPr lang="el-GR" dirty="0">
                <a:cs typeface="Times New Roman" panose="02020603050405020304" pitchFamily="18" charset="0"/>
              </a:rPr>
              <a:t>β) </a:t>
            </a:r>
            <a:r>
              <a:rPr lang="el-GR" dirty="0" err="1">
                <a:cs typeface="Times New Roman" panose="02020603050405020304" pitchFamily="18" charset="0"/>
              </a:rPr>
              <a:t>επίπληξη</a:t>
            </a:r>
            <a:r>
              <a:rPr lang="el-GR" dirty="0">
                <a:cs typeface="Times New Roman" panose="02020603050405020304" pitchFamily="18" charset="0"/>
              </a:rPr>
              <a:t>, </a:t>
            </a:r>
          </a:p>
          <a:p>
            <a:r>
              <a:rPr lang="el-GR" dirty="0">
                <a:cs typeface="Times New Roman" panose="02020603050405020304" pitchFamily="18" charset="0"/>
              </a:rPr>
              <a:t>γ) </a:t>
            </a:r>
            <a:r>
              <a:rPr lang="el-GR" dirty="0" err="1">
                <a:cs typeface="Times New Roman" panose="02020603050405020304" pitchFamily="18" charset="0"/>
              </a:rPr>
              <a:t>αποβολή</a:t>
            </a:r>
            <a:r>
              <a:rPr lang="el-GR" dirty="0">
                <a:cs typeface="Times New Roman" panose="02020603050405020304" pitchFamily="18" charset="0"/>
              </a:rPr>
              <a:t> </a:t>
            </a:r>
            <a:r>
              <a:rPr lang="el-GR" dirty="0" err="1">
                <a:cs typeface="Times New Roman" panose="02020603050405020304" pitchFamily="18" charset="0"/>
              </a:rPr>
              <a:t>από</a:t>
            </a:r>
            <a:r>
              <a:rPr lang="el-GR" dirty="0">
                <a:cs typeface="Times New Roman" panose="02020603050405020304" pitchFamily="18" charset="0"/>
              </a:rPr>
              <a:t> τα </a:t>
            </a:r>
            <a:r>
              <a:rPr lang="el-GR" dirty="0" err="1">
                <a:cs typeface="Times New Roman" panose="02020603050405020304" pitchFamily="18" charset="0"/>
              </a:rPr>
              <a:t>μαθήματα</a:t>
            </a:r>
            <a:r>
              <a:rPr lang="el-GR" dirty="0">
                <a:cs typeface="Times New Roman" panose="02020603050405020304" pitchFamily="18" charset="0"/>
              </a:rPr>
              <a:t> </a:t>
            </a:r>
            <a:r>
              <a:rPr lang="el-GR" dirty="0" err="1">
                <a:cs typeface="Times New Roman" panose="02020603050405020304" pitchFamily="18" charset="0"/>
              </a:rPr>
              <a:t>μίας</a:t>
            </a:r>
            <a:r>
              <a:rPr lang="el-GR" dirty="0">
                <a:cs typeface="Times New Roman" panose="02020603050405020304" pitchFamily="18" charset="0"/>
              </a:rPr>
              <a:t> (1) </a:t>
            </a:r>
            <a:r>
              <a:rPr lang="el-GR" dirty="0" err="1">
                <a:cs typeface="Times New Roman" panose="02020603050405020304" pitchFamily="18" charset="0"/>
              </a:rPr>
              <a:t>ημέρας</a:t>
            </a:r>
            <a:r>
              <a:rPr lang="el-GR" dirty="0">
                <a:cs typeface="Times New Roman" panose="02020603050405020304" pitchFamily="18" charset="0"/>
              </a:rPr>
              <a:t>, </a:t>
            </a:r>
          </a:p>
          <a:p>
            <a:r>
              <a:rPr lang="el-GR" dirty="0">
                <a:cs typeface="Times New Roman" panose="02020603050405020304" pitchFamily="18" charset="0"/>
              </a:rPr>
              <a:t>δ) </a:t>
            </a:r>
            <a:r>
              <a:rPr lang="el-GR" dirty="0" err="1">
                <a:cs typeface="Times New Roman" panose="02020603050405020304" pitchFamily="18" charset="0"/>
              </a:rPr>
              <a:t>αποβολή</a:t>
            </a:r>
            <a:r>
              <a:rPr lang="el-GR" dirty="0">
                <a:cs typeface="Times New Roman" panose="02020603050405020304" pitchFamily="18" charset="0"/>
              </a:rPr>
              <a:t> </a:t>
            </a:r>
            <a:r>
              <a:rPr lang="el-GR" dirty="0" err="1">
                <a:cs typeface="Times New Roman" panose="02020603050405020304" pitchFamily="18" charset="0"/>
              </a:rPr>
              <a:t>από</a:t>
            </a:r>
            <a:r>
              <a:rPr lang="el-GR" dirty="0">
                <a:cs typeface="Times New Roman" panose="02020603050405020304" pitchFamily="18" charset="0"/>
              </a:rPr>
              <a:t> τα </a:t>
            </a:r>
            <a:r>
              <a:rPr lang="el-GR" dirty="0" err="1">
                <a:cs typeface="Times New Roman" panose="02020603050405020304" pitchFamily="18" charset="0"/>
              </a:rPr>
              <a:t>μαθήματα</a:t>
            </a:r>
            <a:r>
              <a:rPr lang="el-GR" dirty="0">
                <a:cs typeface="Times New Roman" panose="02020603050405020304" pitchFamily="18" charset="0"/>
              </a:rPr>
              <a:t> </a:t>
            </a:r>
            <a:r>
              <a:rPr lang="el-GR" dirty="0" err="1">
                <a:cs typeface="Times New Roman" panose="02020603050405020304" pitchFamily="18" charset="0"/>
              </a:rPr>
              <a:t>δύο</a:t>
            </a:r>
            <a:r>
              <a:rPr lang="el-GR" dirty="0">
                <a:cs typeface="Times New Roman" panose="02020603050405020304" pitchFamily="18" charset="0"/>
              </a:rPr>
              <a:t> (2) </a:t>
            </a:r>
            <a:r>
              <a:rPr lang="el-GR" dirty="0" err="1">
                <a:cs typeface="Times New Roman" panose="02020603050405020304" pitchFamily="18" charset="0"/>
              </a:rPr>
              <a:t>ημερών</a:t>
            </a:r>
            <a:r>
              <a:rPr lang="el-GR" dirty="0">
                <a:cs typeface="Times New Roman" panose="02020603050405020304" pitchFamily="18" charset="0"/>
              </a:rPr>
              <a:t>, </a:t>
            </a:r>
          </a:p>
          <a:p>
            <a:r>
              <a:rPr lang="el-GR" dirty="0">
                <a:cs typeface="Times New Roman" panose="02020603050405020304" pitchFamily="18" charset="0"/>
              </a:rPr>
              <a:t>ε) </a:t>
            </a:r>
            <a:r>
              <a:rPr lang="el-GR" dirty="0" err="1">
                <a:cs typeface="Times New Roman" panose="02020603050405020304" pitchFamily="18" charset="0"/>
              </a:rPr>
              <a:t>αλλαγή</a:t>
            </a:r>
            <a:r>
              <a:rPr lang="el-GR" dirty="0">
                <a:cs typeface="Times New Roman" panose="02020603050405020304" pitchFamily="18" charset="0"/>
              </a:rPr>
              <a:t> </a:t>
            </a:r>
            <a:r>
              <a:rPr lang="el-GR" dirty="0" err="1">
                <a:cs typeface="Times New Roman" panose="02020603050405020304" pitchFamily="18" charset="0"/>
              </a:rPr>
              <a:t>σχολικού</a:t>
            </a:r>
            <a:r>
              <a:rPr lang="el-GR" dirty="0">
                <a:cs typeface="Times New Roman" panose="02020603050405020304" pitchFamily="18" charset="0"/>
              </a:rPr>
              <a:t> </a:t>
            </a:r>
            <a:r>
              <a:rPr lang="el-GR" dirty="0" err="1">
                <a:cs typeface="Times New Roman" panose="02020603050405020304" pitchFamily="18" charset="0"/>
              </a:rPr>
              <a:t>περιβάλλοντος</a:t>
            </a:r>
            <a:r>
              <a:rPr lang="el-GR" dirty="0">
                <a:cs typeface="Times New Roman" panose="02020603050405020304" pitchFamily="18" charset="0"/>
              </a:rPr>
              <a:t>.</a:t>
            </a:r>
          </a:p>
          <a:p>
            <a:endParaRPr lang="el-GR" dirty="0"/>
          </a:p>
        </p:txBody>
      </p:sp>
    </p:spTree>
    <p:extLst>
      <p:ext uri="{BB962C8B-B14F-4D97-AF65-F5344CB8AC3E}">
        <p14:creationId xmlns:p14="http://schemas.microsoft.com/office/powerpoint/2010/main" val="361153126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n-US" sz="3600" b="1" dirty="0" smtClean="0"/>
              <a:t/>
            </a:r>
            <a:br>
              <a:rPr lang="en-US" sz="3600" b="1" dirty="0" smtClean="0"/>
            </a:br>
            <a:r>
              <a:rPr lang="el-GR" sz="3600" b="1" dirty="0" smtClean="0"/>
              <a:t>ΚΙΝΗΤΑ </a:t>
            </a:r>
            <a:r>
              <a:rPr lang="el-GR" sz="3600" b="1" dirty="0"/>
              <a:t>ΚΑΙ ΑΛΛΑ ΗΛΕΚΤΡΟΝΙΚΑ ΜΕΣΑ</a:t>
            </a:r>
            <a:r>
              <a:rPr lang="el-GR" sz="3600" dirty="0"/>
              <a:t> </a:t>
            </a:r>
            <a:r>
              <a:rPr lang="el-GR" dirty="0"/>
              <a:t/>
            </a:r>
            <a:br>
              <a:rPr lang="el-GR" dirty="0"/>
            </a:br>
            <a:endParaRPr lang="el-GR" dirty="0"/>
          </a:p>
        </p:txBody>
      </p:sp>
      <p:sp>
        <p:nvSpPr>
          <p:cNvPr id="3" name="Θέση περιεχομένου 2"/>
          <p:cNvSpPr>
            <a:spLocks noGrp="1"/>
          </p:cNvSpPr>
          <p:nvPr>
            <p:ph idx="1"/>
          </p:nvPr>
        </p:nvSpPr>
        <p:spPr>
          <a:xfrm>
            <a:off x="457200" y="1600200"/>
            <a:ext cx="8229600" cy="4853136"/>
          </a:xfrm>
        </p:spPr>
        <p:txBody>
          <a:bodyPr>
            <a:normAutofit fontScale="77500" lnSpcReduction="20000"/>
          </a:bodyPr>
          <a:lstStyle/>
          <a:p>
            <a:pPr marL="68580" indent="0">
              <a:buNone/>
            </a:pPr>
            <a:endParaRPr lang="el-GR" dirty="0"/>
          </a:p>
          <a:p>
            <a:pPr lvl="0" algn="just"/>
            <a:r>
              <a:rPr lang="el-GR" b="1" dirty="0"/>
              <a:t>Η κατοχή και η χρήση κινητών τηλεφώνων</a:t>
            </a:r>
            <a:r>
              <a:rPr lang="el-GR" dirty="0"/>
              <a:t> και οποιασδήποτε άλλης ηλεκτρονικής συσκευής ή παιχνιδιού που διαθέτει σύστημα επεξεργασίας εικόνας και ήχου εντός του σχολικού χώρου </a:t>
            </a:r>
            <a:r>
              <a:rPr lang="el-GR" b="1" dirty="0"/>
              <a:t>δεν επιτρέπεται</a:t>
            </a:r>
            <a:r>
              <a:rPr lang="el-GR" dirty="0"/>
              <a:t> (εγκύκλιος Φ.25/103373/Δ1) Η ανάγκη για επικοινωνία με τους γονείς καλύπτεται επαρκώς από τα τηλέφωνα που διαθέτει το σχολείο. </a:t>
            </a:r>
            <a:r>
              <a:rPr lang="el-GR" b="1" dirty="0"/>
              <a:t>Σε περίπτωση που γίνει αντιληπτή χρήση κινητού θα παραδίδεται στη Διεύθυνση και θα παραλαμβάνεται μόνο από τον κηδεμόνα. </a:t>
            </a:r>
            <a:endParaRPr lang="el-GR" dirty="0"/>
          </a:p>
          <a:p>
            <a:pPr lvl="0" algn="just"/>
            <a:r>
              <a:rPr lang="el-GR" dirty="0"/>
              <a:t>Απαγορεύεται η φωτογράφιση, ηχογράφηση, βιντεοσκόπηση με οποιοδήποτε μέσο σε όλους τους χώρους του σχολείου καθ' όλη τη διάρκεια του σχολικού προγράμματος.</a:t>
            </a:r>
          </a:p>
          <a:p>
            <a:pPr lvl="0" algn="just"/>
            <a:r>
              <a:rPr lang="el-GR" dirty="0"/>
              <a:t>Η χρήση κινητών ή άλλων μέσων καταγραφής συνιστά σοβαρό πειθαρχικό παράπτωμα, καθώς προσβάλλει την ατομική ελευθερία μαθητών, καθηγητών και γι’ αυτό επισύρει αυστηρές κυρώσεις (έως και αλλαγή σχολικού περιβάλλοντος). Ειδικότερα για περιπτώσεις παραπτωμάτων που εμπίπτουν σε παράβαση ποινικού δικαίου σε </a:t>
            </a:r>
            <a:r>
              <a:rPr lang="el-GR" dirty="0" err="1"/>
              <a:t>ό,τι</a:t>
            </a:r>
            <a:r>
              <a:rPr lang="el-GR" dirty="0"/>
              <a:t> αφορά τη χρήση του διαδικτύου ακολουθούνται οι προβλεπόμενες από το νόμο διαδικασίες.</a:t>
            </a:r>
          </a:p>
          <a:p>
            <a:endParaRPr lang="el-GR" dirty="0"/>
          </a:p>
        </p:txBody>
      </p:sp>
    </p:spTree>
    <p:extLst>
      <p:ext uri="{BB962C8B-B14F-4D97-AF65-F5344CB8AC3E}">
        <p14:creationId xmlns:p14="http://schemas.microsoft.com/office/powerpoint/2010/main" val="110507122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n-US" sz="4000" b="1" dirty="0" smtClean="0"/>
              <a:t/>
            </a:r>
            <a:br>
              <a:rPr lang="en-US" sz="4000" b="1" dirty="0" smtClean="0"/>
            </a:br>
            <a:r>
              <a:rPr lang="el-GR" sz="4000" b="1" dirty="0" smtClean="0"/>
              <a:t>ΦΘΟΡΑ </a:t>
            </a:r>
            <a:r>
              <a:rPr lang="el-GR" sz="4000" b="1" dirty="0"/>
              <a:t>ΣΧΟΛΙΚΗΣ ΠΕΡΙΟΥΣΙΑΣ</a:t>
            </a:r>
            <a:r>
              <a:rPr lang="el-GR" dirty="0"/>
              <a:t/>
            </a:r>
            <a:br>
              <a:rPr lang="el-GR" dirty="0"/>
            </a:br>
            <a:endParaRPr lang="el-GR" dirty="0"/>
          </a:p>
        </p:txBody>
      </p:sp>
      <p:sp>
        <p:nvSpPr>
          <p:cNvPr id="3" name="Θέση περιεχομένου 2"/>
          <p:cNvSpPr>
            <a:spLocks noGrp="1"/>
          </p:cNvSpPr>
          <p:nvPr>
            <p:ph idx="1"/>
          </p:nvPr>
        </p:nvSpPr>
        <p:spPr>
          <a:xfrm>
            <a:off x="1043492" y="1916832"/>
            <a:ext cx="6777317" cy="3915797"/>
          </a:xfrm>
        </p:spPr>
        <p:txBody>
          <a:bodyPr>
            <a:normAutofit fontScale="92500" lnSpcReduction="20000"/>
          </a:bodyPr>
          <a:lstStyle/>
          <a:p>
            <a:pPr lvl="0" algn="just"/>
            <a:r>
              <a:rPr lang="el-GR" b="1" dirty="0"/>
              <a:t>Οι μαθητές οφείλουν σεβασμό στα σχολικά βιβλία</a:t>
            </a:r>
            <a:r>
              <a:rPr lang="el-GR" dirty="0"/>
              <a:t>, τα οποία ανήκουν στην πολιτεία και παρέχονται στους μαθητές για χρήση, </a:t>
            </a:r>
            <a:r>
              <a:rPr lang="el-GR" b="1" dirty="0"/>
              <a:t>και στην υλικοτεχνική υποδομή του σχολείου</a:t>
            </a:r>
            <a:r>
              <a:rPr lang="el-GR" dirty="0"/>
              <a:t> (πόρτες, παράθυρα, πίνακες, θρανία, καρέκλες, κουρτίνες κλπ). Επίσης, </a:t>
            </a:r>
            <a:r>
              <a:rPr lang="el-GR" b="1" dirty="0"/>
              <a:t>οφείλουν να  διατηρούν καθαρό το σχολείο</a:t>
            </a:r>
            <a:r>
              <a:rPr lang="el-GR" dirty="0"/>
              <a:t>. Η φθορά σχολικής περιουσίας είτε σκόπιμα είτε από αμέλεια υποβαθμίζει το σχολικό περιβάλλον.</a:t>
            </a:r>
          </a:p>
          <a:p>
            <a:pPr lvl="0" algn="just"/>
            <a:r>
              <a:rPr lang="el-GR" dirty="0"/>
              <a:t>Οι φθορές και οι βανδαλισμοί στη σχολική περιουσία  αποτελούν σοβαρό πειθαρχικό παράπτωμα και επισύρουν τη χρέωση τυχόν ζημιών.</a:t>
            </a:r>
          </a:p>
          <a:p>
            <a:endParaRPr lang="el-GR" dirty="0"/>
          </a:p>
        </p:txBody>
      </p:sp>
    </p:spTree>
    <p:extLst>
      <p:ext uri="{BB962C8B-B14F-4D97-AF65-F5344CB8AC3E}">
        <p14:creationId xmlns:p14="http://schemas.microsoft.com/office/powerpoint/2010/main" val="170909689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n-US" sz="4000" b="1" dirty="0" smtClean="0"/>
              <a:t/>
            </a:r>
            <a:br>
              <a:rPr lang="en-US" sz="4000" b="1" dirty="0" smtClean="0"/>
            </a:br>
            <a:r>
              <a:rPr lang="el-GR" sz="4000" b="1" dirty="0" smtClean="0"/>
              <a:t>ΚΑΠΝΙΣΜΑ</a:t>
            </a:r>
            <a:r>
              <a:rPr lang="el-GR" dirty="0"/>
              <a:t/>
            </a:r>
            <a:br>
              <a:rPr lang="el-GR" dirty="0"/>
            </a:br>
            <a:endParaRPr lang="el-GR" dirty="0"/>
          </a:p>
        </p:txBody>
      </p:sp>
      <p:sp>
        <p:nvSpPr>
          <p:cNvPr id="3" name="Θέση περιεχομένου 2"/>
          <p:cNvSpPr>
            <a:spLocks noGrp="1"/>
          </p:cNvSpPr>
          <p:nvPr>
            <p:ph idx="1"/>
          </p:nvPr>
        </p:nvSpPr>
        <p:spPr>
          <a:xfrm>
            <a:off x="1043608" y="2276872"/>
            <a:ext cx="6777317" cy="3508977"/>
          </a:xfrm>
        </p:spPr>
        <p:txBody>
          <a:bodyPr/>
          <a:lstStyle/>
          <a:p>
            <a:pPr lvl="0" algn="just"/>
            <a:r>
              <a:rPr lang="el-GR" dirty="0"/>
              <a:t>Σύμφωνα με την 76077/29-7-02 ΦΕΚ 1001 Τ.Β. εγκύκλιο του Υπουργείου Υγείας ΤΟ ΚΑΠΝΙΣΜΑ ΑΠΑΓΟΡΕΥΕΤΑΙ ΑΥΣΤΗΡΑ ΣΕ ΟΛΟΥΣ ΤΟΥΣ ΔΗΜΟΣΙΟΥΣ ΧΩΡΟΥΣ. Οι καπνίζοντες εντός σχολικού χώρου δηλώνουν με αυτή τη συμπεριφορά ότι δε σέβονται τους κανόνες και η παράβαση αυτή θα επιφέρει αυστηρότατες κυρώσεις.</a:t>
            </a:r>
          </a:p>
          <a:p>
            <a:endParaRPr lang="el-GR" dirty="0"/>
          </a:p>
        </p:txBody>
      </p:sp>
    </p:spTree>
    <p:extLst>
      <p:ext uri="{BB962C8B-B14F-4D97-AF65-F5344CB8AC3E}">
        <p14:creationId xmlns:p14="http://schemas.microsoft.com/office/powerpoint/2010/main" val="730477389"/>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ustin">
  <a:themeElements>
    <a:clrScheme name="Austin">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Austin">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ustin">
      <a:fillStyleLst>
        <a:solidFill>
          <a:schemeClr val="phClr"/>
        </a:solidFill>
        <a:gradFill rotWithShape="1">
          <a:gsLst>
            <a:gs pos="0">
              <a:schemeClr val="phClr">
                <a:tint val="20000"/>
                <a:satMod val="180000"/>
                <a:lumMod val="98000"/>
              </a:schemeClr>
            </a:gs>
            <a:gs pos="40000">
              <a:schemeClr val="phClr">
                <a:tint val="30000"/>
                <a:satMod val="260000"/>
                <a:lumMod val="84000"/>
              </a:schemeClr>
            </a:gs>
            <a:gs pos="100000">
              <a:schemeClr val="phClr">
                <a:tint val="100000"/>
                <a:satMod val="110000"/>
                <a:lumMod val="100000"/>
              </a:schemeClr>
            </a:gs>
          </a:gsLst>
          <a:lin ang="5040000" scaled="1"/>
        </a:gradFill>
        <a:gradFill rotWithShape="1">
          <a:gsLst>
            <a:gs pos="0">
              <a:schemeClr val="phClr"/>
            </a:gs>
            <a:gs pos="100000">
              <a:schemeClr val="phClr">
                <a:shade val="75000"/>
                <a:satMod val="120000"/>
                <a:lumMod val="9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a:effectStyle>
        <a:effectStyle>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prstMaterial="metal">
            <a:bevelT w="101600" h="25400" prst="softRound"/>
            <a:contourClr>
              <a:schemeClr val="phClr">
                <a:shade val="30000"/>
              </a:schemeClr>
            </a:contourClr>
          </a:sp3d>
        </a:effectStyle>
      </a:effectStyleLst>
      <a:bgFillStyleLst>
        <a:solidFill>
          <a:schemeClr val="phClr"/>
        </a:solidFill>
        <a:gradFill rotWithShape="1">
          <a:gsLst>
            <a:gs pos="0">
              <a:schemeClr val="phClr">
                <a:shade val="94000"/>
                <a:satMod val="114000"/>
                <a:lumMod val="96000"/>
              </a:schemeClr>
            </a:gs>
            <a:gs pos="62000">
              <a:schemeClr val="phClr">
                <a:tint val="92000"/>
                <a:shade val="66000"/>
                <a:satMod val="110000"/>
                <a:lumMod val="80000"/>
              </a:schemeClr>
            </a:gs>
            <a:gs pos="100000">
              <a:schemeClr val="phClr">
                <a:tint val="89000"/>
                <a:shade val="62000"/>
                <a:satMod val="110000"/>
                <a:lumMod val="72000"/>
              </a:schemeClr>
            </a:gs>
          </a:gsLst>
          <a:lin ang="5400000" scaled="0"/>
        </a:gradFill>
        <a:blipFill rotWithShape="1">
          <a:blip xmlns:r="http://schemas.openxmlformats.org/officeDocument/2006/relationships" r:embed="rId1">
            <a:duotone>
              <a:schemeClr val="phClr">
                <a:tint val="80000"/>
                <a:shade val="58000"/>
              </a:schemeClr>
              <a:schemeClr val="phClr">
                <a:tint val="73000"/>
                <a:shade val="68000"/>
                <a:satMod val="15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Austin</Template>
  <TotalTime>33</TotalTime>
  <Words>938</Words>
  <Application>Microsoft Office PowerPoint</Application>
  <PresentationFormat>Προβολή στην οθόνη (4:3)</PresentationFormat>
  <Paragraphs>53</Paragraphs>
  <Slides>12</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12</vt:i4>
      </vt:variant>
    </vt:vector>
  </HeadingPairs>
  <TitlesOfParts>
    <vt:vector size="13" baseType="lpstr">
      <vt:lpstr>Austin</vt:lpstr>
      <vt:lpstr>2ο ΓΥΜΝΑΣΙΟ ΚΑΛΥΒΙΩΝ ΓΕΝΙΚΟ ΠΛΑΙΣΙΟ ΛΕΙΤΟΥΡΓΙΑΣ ΤΟΥ ΣΧΟΛΕΙΟΥ </vt:lpstr>
      <vt:lpstr>                 Α. Υποχρεώσεις των καθηγητών προς τους μαθητές </vt:lpstr>
      <vt:lpstr> Β. Υποχρεώσεις των μαθητών </vt:lpstr>
      <vt:lpstr>Παρουσίαση του PowerPoint</vt:lpstr>
      <vt:lpstr>Παρουσίαση του PowerPoint</vt:lpstr>
      <vt:lpstr> ΠΑΙΔΑΓΩΓΙΚΑ ΜΕΤΡΑ ΚΑΙ ΕΝΕΡΓΕΙΕΣ ΠΑΙΔΑΓΩΓΙΚΟΥ ΧΑΡΑΚΤΗΡΑ </vt:lpstr>
      <vt:lpstr> ΚΙΝΗΤΑ ΚΑΙ ΑΛΛΑ ΗΛΕΚΤΡΟΝΙΚΑ ΜΕΣΑ  </vt:lpstr>
      <vt:lpstr> ΦΘΟΡΑ ΣΧΟΛΙΚΗΣ ΠΕΡΙΟΥΣΙΑΣ </vt:lpstr>
      <vt:lpstr> ΚΑΠΝΙΣΜΑ </vt:lpstr>
      <vt:lpstr> ΓΕΝΙΚΗ ΣΥΜΠΕΡΙΦΟΡΑ </vt:lpstr>
      <vt:lpstr>Παρουσίαση του PowerPoint</vt:lpstr>
      <vt:lpstr>Παρουσίαση του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2ο ΓΥΜΝΑΣΙΟ ΚΑΛΥΒΙΩΝ ΓΕΝΙΚΟ ΠΛΑΙΣΙΟ ΛΕΙΤΟΥΡΓΙΑΣ ΤΟΥ ΣΧΟΛΕΙΟΥ</dc:title>
  <dc:creator>afrod</dc:creator>
  <cp:lastModifiedBy>afrod</cp:lastModifiedBy>
  <cp:revision>5</cp:revision>
  <dcterms:created xsi:type="dcterms:W3CDTF">2018-10-10T06:40:11Z</dcterms:created>
  <dcterms:modified xsi:type="dcterms:W3CDTF">2018-10-12T12:10:28Z</dcterms:modified>
</cp:coreProperties>
</file>