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84" r:id="rId2"/>
    <p:sldId id="285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79" r:id="rId21"/>
    <p:sldId id="287" r:id="rId22"/>
    <p:sldId id="288" r:id="rId23"/>
    <p:sldId id="289" r:id="rId24"/>
    <p:sldId id="280" r:id="rId25"/>
    <p:sldId id="290" r:id="rId26"/>
    <p:sldId id="291" r:id="rId27"/>
    <p:sldId id="292" r:id="rId28"/>
    <p:sldId id="293" r:id="rId29"/>
    <p:sldId id="281" r:id="rId30"/>
    <p:sldId id="282" r:id="rId31"/>
    <p:sldId id="283" r:id="rId3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0FD1C9B-D163-4853-8F20-6F4FD296907D}" type="datetimeFigureOut">
              <a:rPr lang="el-GR" smtClean="0"/>
              <a:pPr/>
              <a:t>24/9/2025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216D6EA-D10C-4DFB-9307-3CE0A911EFE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</a:t>
            </a:r>
            <a:r>
              <a:rPr lang="el-GR" baseline="30000" dirty="0" smtClean="0"/>
              <a:t>ο</a:t>
            </a:r>
            <a:r>
              <a:rPr lang="el-GR" dirty="0" smtClean="0"/>
              <a:t> Γυμνάσιο </a:t>
            </a:r>
            <a:r>
              <a:rPr lang="el-GR" dirty="0" err="1" smtClean="0"/>
              <a:t>Καλυβίων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l-GR" dirty="0" smtClean="0"/>
              <a:t>       ΣΧΟΛΙΚΌ  ΕΤΟΣ 2025-26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Κοινοποίηση της βαθμολογίας τετραμήνου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r>
              <a:rPr lang="el-GR" sz="2400" dirty="0" smtClean="0"/>
              <a:t>Οι κηδεμόνες των μαθητών δικαιούνται να ενημερώνονται από τους διδάσκοντες για την </a:t>
            </a:r>
            <a:r>
              <a:rPr lang="el-GR" sz="2400" dirty="0" err="1" smtClean="0"/>
              <a:t>επίδοση,την</a:t>
            </a:r>
            <a:r>
              <a:rPr lang="el-GR" sz="2400" dirty="0" smtClean="0"/>
              <a:t> </a:t>
            </a:r>
            <a:r>
              <a:rPr lang="el-GR" sz="2400" dirty="0" err="1" smtClean="0"/>
              <a:t>επιμέλεια,τη</a:t>
            </a:r>
            <a:r>
              <a:rPr lang="el-GR" sz="2400" dirty="0" smtClean="0"/>
              <a:t> φοίτηση και τη συμπεριφορά των παιδιών τους.</a:t>
            </a:r>
          </a:p>
          <a:p>
            <a:r>
              <a:rPr lang="el-GR" sz="2400" dirty="0" smtClean="0"/>
              <a:t>Οι διδάσκοντες επιδεικνύουν τα γραπτά των μαθητών τους ,</a:t>
            </a:r>
            <a:r>
              <a:rPr lang="el-GR" sz="2400" dirty="0" err="1" smtClean="0"/>
              <a:t>εφ’όσον</a:t>
            </a:r>
            <a:r>
              <a:rPr lang="el-GR" sz="2400" dirty="0" smtClean="0"/>
              <a:t> τους </a:t>
            </a:r>
            <a:r>
              <a:rPr lang="el-GR" sz="2400" dirty="0" err="1" smtClean="0"/>
              <a:t>ζητηθεί.Παράλληλα</a:t>
            </a:r>
            <a:r>
              <a:rPr lang="el-GR" sz="2400" dirty="0" smtClean="0"/>
              <a:t> οι γονείς έχουν την δυνατότητα να ενημερώσουν τους εκπαιδευτικούς για θέματα που πιθανώς επηρεάζουν την επίδοση ή την συμπεριφορά των παιδιών τους.</a:t>
            </a:r>
          </a:p>
          <a:p>
            <a:r>
              <a:rPr lang="el-GR" sz="2400" dirty="0" smtClean="0"/>
              <a:t>Στο τέλος κάθε τετραμήνου και μετά την κατάθεση και καταχώριση της βαθμολογίας αποστέλλεται μέσω ηλεκτρονικού ταχυδρομείου στον γονέα/κηδεμόνα ο ατομικός έλεγχος προόδου του μαθητή.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/>
              <a:t>Γραπτές ανακεφαλαιωτικές προαγωγικές και απολυτήριες εξετάσεις  (</a:t>
            </a:r>
            <a:r>
              <a:rPr lang="el-GR" sz="3600" dirty="0" err="1" smtClean="0"/>
              <a:t>α΄μέρος</a:t>
            </a:r>
            <a:r>
              <a:rPr lang="el-GR" sz="3600" dirty="0" smtClean="0"/>
              <a:t>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Από 1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έως 15 Ιουνίου  διεξάγονται οι γραπτές</a:t>
            </a:r>
          </a:p>
          <a:p>
            <a:pPr>
              <a:buNone/>
            </a:pPr>
            <a:r>
              <a:rPr lang="el-GR" sz="2400" dirty="0" smtClean="0"/>
              <a:t>ανακεφαλαιωτικές εξετάσεις στα μαθήματα της </a:t>
            </a:r>
            <a:r>
              <a:rPr lang="el-GR" sz="2400" b="1" dirty="0" smtClean="0"/>
              <a:t>ομάδας Α΄</a:t>
            </a:r>
          </a:p>
          <a:p>
            <a:pPr>
              <a:buNone/>
            </a:pPr>
            <a:endParaRPr lang="el-GR" sz="2400" dirty="0" smtClean="0"/>
          </a:p>
          <a:p>
            <a:endParaRPr lang="el-GR" sz="2400" b="1" dirty="0" smtClean="0"/>
          </a:p>
          <a:p>
            <a:r>
              <a:rPr lang="el-GR" sz="2400" b="1" dirty="0" smtClean="0"/>
              <a:t>Αρχές Σεπτεμβρίου </a:t>
            </a:r>
            <a:r>
              <a:rPr lang="el-GR" sz="2400" dirty="0" smtClean="0"/>
              <a:t> διεξάγονται επαναληπτικές ανακεφαλαιωτικές εξετάσεις στα μαθήματα που παραπέμφθηκαν οι μαθητές ,οι οποίες είναι γραπτές και προφορικές για τα μαθήματα της </a:t>
            </a:r>
            <a:r>
              <a:rPr lang="el-GR" sz="2400" b="1" dirty="0" smtClean="0"/>
              <a:t>Ομάδας Α΄ και προφορικές για τα υπόλοιπα μαθήματα</a:t>
            </a:r>
            <a:r>
              <a:rPr lang="el-GR" sz="2400" dirty="0" smtClean="0"/>
              <a:t>.</a:t>
            </a:r>
            <a:endParaRPr lang="el-G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800" b="1" dirty="0" smtClean="0"/>
              <a:t> </a:t>
            </a:r>
            <a:r>
              <a:rPr lang="el-GR" sz="2800" dirty="0" smtClean="0"/>
              <a:t>Η διάρκεια των γραπτών προαγωγικών και απολυτηρίων  εξετάσεων είναι </a:t>
            </a:r>
            <a:r>
              <a:rPr lang="el-GR" sz="2800" b="1" dirty="0" smtClean="0"/>
              <a:t>δίωρη </a:t>
            </a:r>
            <a:r>
              <a:rPr lang="el-GR" sz="2800" dirty="0" smtClean="0"/>
              <a:t>για όλα τα εξεταζόμενα μαθήματα</a:t>
            </a:r>
            <a:r>
              <a:rPr lang="el-GR" sz="2800" b="1" dirty="0" smtClean="0"/>
              <a:t> εκτός </a:t>
            </a:r>
            <a:r>
              <a:rPr lang="el-GR" sz="2800" dirty="0" smtClean="0"/>
              <a:t>από τα μαθήματα της </a:t>
            </a:r>
            <a:r>
              <a:rPr lang="el-GR" sz="2800" b="1" dirty="0" smtClean="0"/>
              <a:t>Νεοελληνικής Γλώσσας και Γραμματείας και της Αρχαίας Ελληνικής Γλώσσας και Γραμματείας </a:t>
            </a:r>
            <a:r>
              <a:rPr lang="el-GR" sz="2800" dirty="0" smtClean="0"/>
              <a:t>των οποίων  οι αντίστοιχοι κλάδοι συνεξετάζονται σε </a:t>
            </a:r>
            <a:r>
              <a:rPr lang="el-GR" sz="2800" b="1" dirty="0" smtClean="0"/>
              <a:t>τρίωρη εξέταση.</a:t>
            </a:r>
            <a:endParaRPr lang="el-G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1430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Γραπτές ανακεφαλαιωτικές προαγωγικές και απολυτήριες εξετάσεις  (</a:t>
            </a:r>
            <a:r>
              <a:rPr lang="el-GR" sz="3200" dirty="0" err="1" smtClean="0"/>
              <a:t>β΄μέρος</a:t>
            </a:r>
            <a:r>
              <a:rPr lang="el-GR" sz="3200" dirty="0" smtClean="0"/>
              <a:t>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sz="2400" dirty="0" smtClean="0"/>
              <a:t>Ως εξεταστέα ύλη ορίζονται τα 2/3 της </a:t>
            </a:r>
            <a:r>
              <a:rPr lang="el-GR" sz="2400" b="1" dirty="0" smtClean="0"/>
              <a:t>διδαχθείσας ,</a:t>
            </a:r>
            <a:r>
              <a:rPr lang="el-GR" sz="2400" dirty="0" smtClean="0"/>
              <a:t>η οποία δεν μπορεί να είναι λιγότερο από το μισό της διδακτέας.</a:t>
            </a:r>
          </a:p>
          <a:p>
            <a:r>
              <a:rPr lang="el-GR" sz="2400" dirty="0" smtClean="0"/>
              <a:t>Η επιλογή και ο ακριβής προσδιορισμός της εξεταστέας ύλης για κάθε μάθημα ορίζεται από τον διδάσκοντα ή μετά από συνεργασία των διδασκόντων.</a:t>
            </a:r>
          </a:p>
          <a:p>
            <a:r>
              <a:rPr lang="el-GR" sz="2400" dirty="0" smtClean="0"/>
              <a:t>Η εξεταστέα ύλη γνωστοποιείται στους μαθητές </a:t>
            </a:r>
            <a:r>
              <a:rPr lang="el-GR" sz="2400" b="1" dirty="0" smtClean="0"/>
              <a:t>πέντε (5) εργάσιμες ημέρες </a:t>
            </a:r>
            <a:r>
              <a:rPr lang="el-GR" sz="2400" dirty="0" smtClean="0"/>
              <a:t>πριν τη λήξη των μαθημάτων.</a:t>
            </a:r>
          </a:p>
          <a:p>
            <a:r>
              <a:rPr lang="el-GR" sz="2400" b="1" dirty="0" smtClean="0"/>
              <a:t>Τα θέματα ορίζονται την ημέρα εξέτασης κάθε μαθήματος, </a:t>
            </a:r>
            <a:r>
              <a:rPr lang="el-GR" sz="2400" dirty="0" smtClean="0"/>
              <a:t>από τους διδάσκοντες  το αντίστοιχο μάθημα κατά τη διάρκεια του σχολικού έτους, και είναι κοινά για όλα τα τμήματα της τάξης.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b="1" dirty="0" smtClean="0"/>
              <a:t>Γραπτές ανακεφαλαιωτικές προαγωγικές και απολυτήριες εξετάσεις –Βαθμός ετήσιας επίδοσης (γ’ μέρος)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sz="2400" dirty="0" smtClean="0"/>
              <a:t>Στα μαθήματα της Α’ Ομάδας ο τελικός βαθμός είναι ο μέσος όρος του πρώτου </a:t>
            </a:r>
            <a:r>
              <a:rPr lang="el-GR" sz="2400" dirty="0" err="1" smtClean="0"/>
              <a:t>τετραμήνου,του</a:t>
            </a:r>
            <a:r>
              <a:rPr lang="el-GR" sz="2400" dirty="0" smtClean="0"/>
              <a:t> δεύτερου τετραμήνου και της γραπτής ανακεφαλαιωτικής εξέτασης του Ιουνίου.</a:t>
            </a:r>
          </a:p>
          <a:p>
            <a:r>
              <a:rPr lang="el-GR" sz="2400" dirty="0" smtClean="0"/>
              <a:t>Για τα μαθήματα με κλάδους πχ Καλλιτεχνικά-Μουσική τελικός βαθμός είναι ο μέσος όρος των δύο και υπολογίζονται σαν ένα μάθημα. Ανάλογα ισχύει και στην Γλώσσα –Λογοτεχνία και Αρχαία –Αρχαία από μετάφραση καθώς και Τεχνολογία-Πληροφορική.</a:t>
            </a:r>
          </a:p>
          <a:p>
            <a:r>
              <a:rPr lang="el-GR" sz="2400" dirty="0" smtClean="0"/>
              <a:t>Στα μαθήματα της Β’ Ομάδας ο τελικός βαθμός είναι ο μέσος όρος των βαθμών του πρώτου και δεύτερου  τετραμήνου</a:t>
            </a:r>
          </a:p>
          <a:p>
            <a:r>
              <a:rPr lang="el-GR" sz="2400" dirty="0" smtClean="0"/>
              <a:t>Αν σε ένα μάθημα για κάποιο λόγο λείπει ο βαθμός του ενός από τα δύο τετράμηνα ,ως βαθμός επίδοσης για το τετράμηνο αυτό θεωρείται ο βαθμός του άλλου τετραμήνου.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 smtClean="0"/>
              <a:t>Ο μαθητής κρίνεται άξιος προαγωγής ή απόλυσης όταν </a:t>
            </a:r>
          </a:p>
          <a:p>
            <a:r>
              <a:rPr lang="el-GR" sz="2400" dirty="0" smtClean="0"/>
              <a:t>α) έχει σε κάθε μάθημα βαθμό ετήσιας επίδοσης </a:t>
            </a:r>
            <a:r>
              <a:rPr lang="el-GR" sz="2400" b="1" dirty="0" smtClean="0"/>
              <a:t>τουλάχιστον</a:t>
            </a:r>
            <a:r>
              <a:rPr lang="el-GR" sz="2400" dirty="0" smtClean="0"/>
              <a:t> </a:t>
            </a:r>
            <a:r>
              <a:rPr lang="el-GR" sz="2400" b="1" dirty="0" smtClean="0"/>
              <a:t>10  ή</a:t>
            </a:r>
          </a:p>
          <a:p>
            <a:r>
              <a:rPr lang="el-GR" sz="2400" dirty="0" smtClean="0"/>
              <a:t>β) έχει γενικό μέσο όρο βαθμών ετήσιας επίδοσης </a:t>
            </a:r>
            <a:r>
              <a:rPr lang="el-GR" sz="2400" b="1" dirty="0" smtClean="0"/>
              <a:t>τουλάχιστον δεκατρία (13)</a:t>
            </a:r>
          </a:p>
          <a:p>
            <a:r>
              <a:rPr lang="el-GR" sz="2400" dirty="0" smtClean="0"/>
              <a:t>Αν δεν πληρούνται οι παραπάνω προϋποθέσεις ο μαθητής παραπέμπεται σε επαναληπτική εξέταση τον Σεπτέμβριο στα μαθήματα στα οποία ο βαθμός ετήσιας επίδοσης είναι </a:t>
            </a:r>
            <a:r>
              <a:rPr lang="el-GR" sz="2400" b="1" dirty="0" smtClean="0"/>
              <a:t>μικρότερος από 10.</a:t>
            </a:r>
          </a:p>
          <a:p>
            <a:r>
              <a:rPr lang="el-GR" sz="2400" dirty="0" smtClean="0"/>
              <a:t>Για τα μαθήματα της </a:t>
            </a:r>
            <a:r>
              <a:rPr lang="el-GR" sz="2400" dirty="0" err="1" smtClean="0"/>
              <a:t>Α΄ομάδας</a:t>
            </a:r>
            <a:r>
              <a:rPr lang="el-GR" sz="2400" dirty="0" smtClean="0"/>
              <a:t> οι επαναληπτικές εξετάσεις είναι προφορικές και γραπτές ενώ για της </a:t>
            </a:r>
            <a:r>
              <a:rPr lang="el-GR" sz="2400" dirty="0" err="1" smtClean="0"/>
              <a:t>Β΄και</a:t>
            </a:r>
            <a:r>
              <a:rPr lang="el-GR" sz="2400" dirty="0" smtClean="0"/>
              <a:t> Γ΄ μόνο προφορικές.</a:t>
            </a:r>
          </a:p>
          <a:p>
            <a:r>
              <a:rPr lang="el-GR" sz="2400" dirty="0" smtClean="0"/>
              <a:t>Συγκροτείται διμελής επιτροπή </a:t>
            </a:r>
            <a:r>
              <a:rPr lang="el-GR" sz="2400" dirty="0" err="1" smtClean="0"/>
              <a:t>εκπ</a:t>
            </a:r>
            <a:r>
              <a:rPr lang="el-GR" sz="2400" dirty="0" smtClean="0"/>
              <a:t>/</a:t>
            </a:r>
            <a:r>
              <a:rPr lang="el-GR" sz="2400" dirty="0" err="1" smtClean="0"/>
              <a:t>κών</a:t>
            </a:r>
            <a:r>
              <a:rPr lang="el-GR" sz="2400" dirty="0" smtClean="0"/>
              <a:t> του σχολείου η οποία διενεργεί τις εξετάσεις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Αν και μετά τις επαναληπτικές εξετάσεις μαθητής δεν κριθεί άξιος προαγωγής τότε </a:t>
            </a:r>
            <a:r>
              <a:rPr lang="el-GR" sz="2400" b="1" dirty="0" smtClean="0"/>
              <a:t>επαναλαμβάνει την τάξη.</a:t>
            </a:r>
          </a:p>
          <a:p>
            <a:endParaRPr lang="el-GR" sz="2400" b="1" dirty="0" smtClean="0"/>
          </a:p>
          <a:p>
            <a:pPr>
              <a:buNone/>
            </a:pPr>
            <a:endParaRPr lang="el-GR" sz="2400" b="1" dirty="0" smtClean="0"/>
          </a:p>
          <a:p>
            <a:r>
              <a:rPr lang="el-GR" sz="2400" dirty="0" smtClean="0"/>
              <a:t>Στην περίπτωση που εξάγεται απορριπτικό αποτέλεσμα για μαθητή σε κλάδο μαθήματος και ο συνολικός βαθμός στο μάθημα ως μέσος όρος των βαθμών των κλάδων είναι επίσης απορριπτικός ,ο μαθητής παραπέμπεται μόνο στον κλάδο του μαθήματος στον οποίο υστέρησε.</a:t>
            </a:r>
          </a:p>
          <a:p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/>
              <a:t>Βαθμολογική κλίμακα</a:t>
            </a:r>
            <a:endParaRPr lang="el-GR" sz="40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/>
              <a:t>Ανεπαρκώς  01-10</a:t>
            </a:r>
          </a:p>
          <a:p>
            <a:r>
              <a:rPr lang="el-GR" sz="4000" b="1" dirty="0" smtClean="0"/>
              <a:t>Μέτρια  10-12,5</a:t>
            </a:r>
          </a:p>
          <a:p>
            <a:r>
              <a:rPr lang="el-GR" sz="4000" b="1" dirty="0" smtClean="0"/>
              <a:t>Καλά  12,5-15,5</a:t>
            </a:r>
          </a:p>
          <a:p>
            <a:r>
              <a:rPr lang="el-GR" sz="4000" b="1" dirty="0" smtClean="0"/>
              <a:t>Πολύ καλά  15,5- 18,5</a:t>
            </a:r>
          </a:p>
          <a:p>
            <a:r>
              <a:rPr lang="el-GR" sz="4000" b="1" dirty="0" smtClean="0"/>
              <a:t>Άριστα  18,5-20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/>
              <a:t>    Απουσίες-Αλλαγές</a:t>
            </a:r>
            <a:endParaRPr lang="el-GR" sz="40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φοίτηση χαρακτηρίζεται επαρκής ή ανεπαρκής με βάση το γενικό σύνολο των απουσιών που σημειώθηκαν κατά τη διάρκεια του διδακτικού έτους. </a:t>
            </a:r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Επαρκής χαρακτηρίζεται η φοίτηση μαθητών/τριών εφόσον το σύνολο των απουσιών του/της δεν υπερβαίνει τις εκατόν δεκατέσσερις (114) εκ των οποίων 64 δικαιολογημένες και 50 αδικαιολόγητες. Οι γονείς μπορούν να δικαιολογούν απουσίες μέχρι 5 ημέρες με ΥΔ εντός 10 ημερών και όχι περισσότερες από δύο (2) συνεχόμενες.</a:t>
            </a:r>
          </a:p>
          <a:p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 Ανεπαρκής χαρακτηρίζεται η φοίτηση μαθητή/</a:t>
            </a:r>
            <a:r>
              <a:rPr lang="el-GR" altLang="el-G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τριας</a:t>
            </a:r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που σημείωσε πάνω από εκατόν δεκατέσσερις (114) απουσίες. Οι μαθητές/</a:t>
            </a:r>
            <a:r>
              <a:rPr lang="el-GR" altLang="el-G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τριες</a:t>
            </a:r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των οποίων η φοίτηση χαρακτηρίζεται ανεπαρκής είναι υποχρεωμένοι/ες να επαναλάβουν τη φοίτηση τους στην ίδια τάξη.</a:t>
            </a:r>
          </a:p>
          <a:p>
            <a:endParaRPr lang="el-G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sz="3100" dirty="0" smtClean="0"/>
              <a:t>Αν ο/η μαθητής/</a:t>
            </a:r>
            <a:r>
              <a:rPr lang="el-GR" sz="3100" dirty="0" err="1" smtClean="0"/>
              <a:t>τρια</a:t>
            </a:r>
            <a:r>
              <a:rPr lang="el-GR" sz="3100" dirty="0" smtClean="0"/>
              <a:t> έχει απουσιάσει τρεις συνεχόμενες ημέρες ή έχει πραγματοποιήσει τριάντα (30) συνολικά απουσίες, ο/η εκπαιδευτικός που είναι υπεύθυνος/η του τμήματος επικοινωνεί άμεσα με τους γονείς/κηδεμόνες του/της μαθητή/</a:t>
            </a:r>
            <a:r>
              <a:rPr lang="el-GR" sz="3100" dirty="0" err="1" smtClean="0"/>
              <a:t>τριας</a:t>
            </a:r>
            <a:r>
              <a:rPr lang="el-GR" sz="3100" dirty="0" smtClean="0"/>
              <a:t> (με ηλεκτρονικό </a:t>
            </a:r>
            <a:r>
              <a:rPr lang="el-GR" sz="3100" dirty="0" err="1" smtClean="0"/>
              <a:t>ταχυδρο</a:t>
            </a:r>
            <a:r>
              <a:rPr lang="el-GR" sz="3100" dirty="0" smtClean="0"/>
              <a:t> </a:t>
            </a:r>
            <a:r>
              <a:rPr lang="el-GR" sz="3100" dirty="0" err="1" smtClean="0"/>
              <a:t>μείο</a:t>
            </a:r>
            <a:r>
              <a:rPr lang="el-GR" sz="3100" dirty="0" smtClean="0"/>
              <a:t>, SMS ή με επιστολή), πληροφορείται τον λόγο των απουσιών και ενημερώνει τον/τη Διευθυντή/</a:t>
            </a:r>
            <a:r>
              <a:rPr lang="el-GR" sz="3100" dirty="0" err="1" smtClean="0"/>
              <a:t>ντρια</a:t>
            </a:r>
            <a:r>
              <a:rPr lang="el-GR" sz="3100" dirty="0" smtClean="0"/>
              <a:t> του σχολείου.</a:t>
            </a:r>
          </a:p>
          <a:p>
            <a:r>
              <a:rPr lang="el-GR" sz="3100" dirty="0" smtClean="0"/>
              <a:t>Μετά την πρώτη ενημέρωση των γονέων/κηδεμόνων, σύμφωνα με τα παραπάνω, ο/η εκπαιδευτικός τους ενημερώνει τις πρώτες πέντε (5) εργάσιμες ημέρες κάθε μήνα, εφόσον υπάρχει μεταβολή στον συνολικό αριθμό απο</a:t>
            </a:r>
            <a:r>
              <a:rPr lang="el-GR" dirty="0" smtClean="0"/>
              <a:t>υσιών.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    Απουσίες-Αλλαγές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ΕΝΗΜΕΡΩΣΗ ΓΟΝΕΩΝ        Α</a:t>
            </a:r>
            <a:r>
              <a:rPr lang="el-GR" sz="3200" smtClean="0"/>
              <a:t>΄ΓΥΜΝΑΣΙΟΥ-ΝΟΜΟΘΕΣΙΑ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Αγαπητοί γονείς και κηδεμόνες </a:t>
            </a:r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Καλώς ήρθατε στο σχολείο μας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Επαρκής χαρακτηρίζεται η φοίτηση </a:t>
            </a:r>
            <a:r>
              <a:rPr lang="el-GR" dirty="0" err="1" smtClean="0"/>
              <a:t>εφ’όσον</a:t>
            </a:r>
            <a:r>
              <a:rPr lang="el-GR" dirty="0" smtClean="0"/>
              <a:t> το σύνολο των απουσιών δεν υπερβαίνει τις 114.</a:t>
            </a:r>
          </a:p>
          <a:p>
            <a:r>
              <a:rPr lang="el-GR" dirty="0" smtClean="0"/>
              <a:t>Ανεπαρκής χαρακτηρίζεται η φοίτηση μαθητή/</a:t>
            </a:r>
            <a:r>
              <a:rPr lang="el-GR" dirty="0" err="1" smtClean="0"/>
              <a:t>τριας</a:t>
            </a:r>
            <a:r>
              <a:rPr lang="el-GR" dirty="0" smtClean="0"/>
              <a:t> που σημείωσε πάνω από 114 απουσίες. Οι μαθητές αυτοί επαναλαμβάνουν την τάξη</a:t>
            </a:r>
            <a:endParaRPr lang="el-GR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    Απουσίες-Αλλαγές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Οι απουσίες αριθμούνται ανά μία για κάθε διδακτική ώρα.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Απουσία μαθητή/</a:t>
            </a:r>
            <a:r>
              <a:rPr lang="el-GR" altLang="el-G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τριας</a:t>
            </a: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 από πολιτιστικές ή αθλητικές εκδηλώσεις που πραγματοποιούνται στο πλαίσιο του ωρολογίου προγράμματος του σχολείου θεωρείται απουσία από όσες διδακτικές ώρες προβλέπει το ωρολόγιο πρόγραμμα την ημέρα της πραγματοποίησής τους.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Απουσία μαθητή/</a:t>
            </a:r>
            <a:r>
              <a:rPr lang="el-GR" altLang="el-G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τριας</a:t>
            </a: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 από εορταστικές επετειακές εκδηλώσεις του σχολείου θεωρείται απουσία από όσες διδακτικές ώρες προβλέπει το ωρολόγιο πρόγραμμα την ημέρα της πραγματοποίησής τους.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Η καθυστερημένη προσέλευση, δηλαδή η προσέλευση στην τάξη μετά τον εκπαιδευτικό, θεωρείται απουσία.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    </a:t>
            </a:r>
            <a:r>
              <a:rPr lang="el-GR" sz="4000" b="1" dirty="0" smtClean="0"/>
              <a:t>      Απουσίες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ΠΑΙΔΑΓΩΓΙΚΑ ΜΕΤΡΑ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785926"/>
            <a:ext cx="8229600" cy="4572000"/>
          </a:xfrm>
        </p:spPr>
        <p:txBody>
          <a:bodyPr>
            <a:normAutofit fontScale="47500" lnSpcReduction="20000"/>
          </a:bodyPr>
          <a:lstStyle/>
          <a:p>
            <a:pPr algn="ctr"/>
            <a:endParaRPr lang="el-GR" sz="3400" b="1" dirty="0" smtClean="0">
              <a:latin typeface="MyriadPro-Regular"/>
            </a:endParaRP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α) προφορική παρατήρηση, β) επίπληξη, γ) ωριαία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απομάκρυνση, δ) αποβολή από τα μαθήματα μέχρι τρεις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(3) ημέρες, ε) αποβολή από τα μαθήματα μέχρι πέντε (5)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ημέρες, στ) αποκλεισμός από πάσης φύσεως δράσεις,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εκδηλώσεις, αθλητικές δραστηριότητες, εκπαιδευτικές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εκδρομές/επισκέψεις/μετακινήσεις που διοργανώνει το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σχολείο, </a:t>
            </a:r>
            <a:r>
              <a:rPr lang="el-GR" sz="3400" b="1" dirty="0" err="1" smtClean="0">
                <a:latin typeface="MyriadPro-Regular"/>
              </a:rPr>
              <a:t>σωρρευτικώς</a:t>
            </a:r>
            <a:r>
              <a:rPr lang="el-GR" sz="3400" b="1" dirty="0" smtClean="0">
                <a:latin typeface="MyriadPro-Regular"/>
              </a:rPr>
              <a:t> ή </a:t>
            </a:r>
            <a:r>
              <a:rPr lang="el-GR" sz="3400" b="1" dirty="0" err="1" smtClean="0">
                <a:latin typeface="MyriadPro-Regular"/>
              </a:rPr>
              <a:t>διαζευκτικώς</a:t>
            </a:r>
            <a:r>
              <a:rPr lang="el-GR" sz="3400" b="1" dirty="0" smtClean="0">
                <a:latin typeface="MyriadPro-Regular"/>
              </a:rPr>
              <a:t>, εντός του </a:t>
            </a:r>
            <a:r>
              <a:rPr lang="el-GR" sz="3400" b="1" dirty="0" err="1" smtClean="0">
                <a:latin typeface="MyriadPro-Regular"/>
              </a:rPr>
              <a:t>τρέχο</a:t>
            </a:r>
            <a:r>
              <a:rPr lang="el-GR" sz="3400" b="1" dirty="0" smtClean="0"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ντος σχολικού έτους, ζ) αλλαγή τμήματος και η) αλλαγή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σχολικού περιβάλλοντος. Τα παραπάνω μπορούν να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ισχύουν παράλληλα με τις δράσεις παιδαγωγικής </a:t>
            </a:r>
            <a:r>
              <a:rPr lang="el-GR" sz="3400" b="1" dirty="0" err="1" smtClean="0">
                <a:latin typeface="MyriadPro-Regular"/>
              </a:rPr>
              <a:t>μορ</a:t>
            </a:r>
            <a:r>
              <a:rPr lang="el-GR" sz="3400" b="1" dirty="0" smtClean="0"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3400" b="1" dirty="0" err="1" smtClean="0">
                <a:latin typeface="MyriadPro-Regular"/>
              </a:rPr>
              <a:t>φής</a:t>
            </a:r>
            <a:r>
              <a:rPr lang="el-GR" sz="3400" b="1" dirty="0" smtClean="0">
                <a:latin typeface="MyriadPro-Regular"/>
              </a:rPr>
              <a:t>, τις οποίες προτείνει ο Σύλλογος Διδασκόντων/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ουσών, σε συνεργασία με ψυχολόγους και κοινωνικούς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λειτουργούς. Σε κάθε περίπτωση, τα προβλεπόμενα </a:t>
            </a:r>
            <a:r>
              <a:rPr lang="el-GR" sz="3400" b="1" dirty="0" err="1" smtClean="0">
                <a:latin typeface="MyriadPro-Regular"/>
              </a:rPr>
              <a:t>παι</a:t>
            </a:r>
            <a:r>
              <a:rPr lang="el-GR" sz="3400" b="1" dirty="0" smtClean="0"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3400" b="1" dirty="0" err="1" smtClean="0">
                <a:latin typeface="MyriadPro-Regular"/>
              </a:rPr>
              <a:t>δαγωγικά</a:t>
            </a:r>
            <a:r>
              <a:rPr lang="el-GR" sz="3400" b="1" dirty="0" smtClean="0">
                <a:latin typeface="MyriadPro-Regular"/>
              </a:rPr>
              <a:t> μέτρα δεν εφαρμόζονται κατά την </a:t>
            </a:r>
            <a:r>
              <a:rPr lang="el-GR" sz="3400" b="1" dirty="0" err="1" smtClean="0">
                <a:latin typeface="MyriadPro-Regular"/>
              </a:rPr>
              <a:t>αναφερόμε</a:t>
            </a:r>
            <a:r>
              <a:rPr lang="el-GR" sz="3400" b="1" dirty="0" smtClean="0"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νη ως άνω σειρά, ενώ η λήψη τους θα πρέπει να κρίνεται,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κάθε φορά, κατάλληλη και αναγκαία για την</a:t>
            </a:r>
          </a:p>
          <a:p>
            <a:pPr marL="64008" indent="0">
              <a:buNone/>
            </a:pPr>
            <a:r>
              <a:rPr lang="el-GR" sz="3400" b="1" dirty="0" smtClean="0">
                <a:latin typeface="MyriadPro-Regular"/>
              </a:rPr>
              <a:t>επίτευξη του επιδιωκόμενου παιδαγωγικού σκοπού,</a:t>
            </a:r>
            <a:endParaRPr lang="el-GR" sz="3400" b="1" dirty="0" smtClean="0"/>
          </a:p>
          <a:p>
            <a:pPr marL="64008" indent="0">
              <a:buNone/>
            </a:pPr>
            <a:endParaRPr lang="el-G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64008" indent="0">
              <a:buNone/>
            </a:pPr>
            <a:endParaRPr lang="el-GR" sz="6400" b="1" dirty="0" smtClean="0">
              <a:solidFill>
                <a:srgbClr val="000000"/>
              </a:solidFill>
              <a:latin typeface="MyriadPro-Regular"/>
            </a:endParaRP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 </a:t>
            </a:r>
            <a:endParaRPr lang="en-US" sz="6400" b="1" dirty="0" smtClean="0">
              <a:solidFill>
                <a:srgbClr val="000000"/>
              </a:solidFill>
              <a:latin typeface="MyriadPro-Regular"/>
            </a:endParaRP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Εάν μαθητής/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τρια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 παρακωλύει τη διεξαγωγή μα-</a:t>
            </a:r>
          </a:p>
          <a:p>
            <a:pPr marL="64008" indent="0">
              <a:buNone/>
            </a:pP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θήματος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, είναι δυνατόν να του/της επιβληθεί ωριαία</a:t>
            </a: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απομάκρυνση από την αίθουσα διδασκαλίας, οπότε</a:t>
            </a: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απασχολείται με την ευθύνη της/του Διευθύντριας/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ντή</a:t>
            </a:r>
            <a:endParaRPr lang="el-GR" sz="6400" b="1" dirty="0" smtClean="0">
              <a:solidFill>
                <a:srgbClr val="000000"/>
              </a:solidFill>
              <a:latin typeface="MyriadPro-Regular"/>
            </a:endParaRP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του σχολείου, λαμβάνοντας απουσία. Σε περίπτωση 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επα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ναλαμβανόμενων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 ωριαίων απομακρύνσεων και πάντως</a:t>
            </a: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μετά από τρεις απομακρύνσεις από τον/την ίδιο/α 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διδά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σκοντα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/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ουσα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 ή πέντε συνολικά, ο Σύλλογος 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Διδασκό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ντων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/ουσών δύναται να εφαρμόσει προειδοποιώντας τον/τη μαθητή/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τρια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, με γνωστοποίηση</a:t>
            </a: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προς τους κηδεμόνες του/της, ότι επίκειται η εφαρμογή</a:t>
            </a: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του παιδαγωγικού μέτρου της αλλαγής τμήματος </a:t>
            </a: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Εφ</a:t>
            </a:r>
            <a:r>
              <a:rPr lang="el-GR" sz="6400" b="1" dirty="0">
                <a:solidFill>
                  <a:srgbClr val="000000"/>
                </a:solidFill>
                <a:latin typeface="MyriadPro-Regular"/>
              </a:rPr>
              <a:t>ό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σον η συμπεριφορά του/της μαθητή/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τριας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 δεν 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βελτιώ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νεται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, μετά την λήψη των ως άνω παιδαγωγικών μέτρων,</a:t>
            </a:r>
          </a:p>
          <a:p>
            <a:pPr marL="64008" indent="0">
              <a:buNone/>
            </a:pP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εξετάζεται η δυνατότητα λήψης του παιδαγωγικού </a:t>
            </a: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μέ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-</a:t>
            </a:r>
          </a:p>
          <a:p>
            <a:pPr marL="64008" indent="0">
              <a:buNone/>
            </a:pPr>
            <a:r>
              <a:rPr lang="el-GR" sz="6400" b="1" dirty="0" err="1" smtClean="0">
                <a:solidFill>
                  <a:srgbClr val="000000"/>
                </a:solidFill>
                <a:latin typeface="MyriadPro-Regular"/>
              </a:rPr>
              <a:t>τρου</a:t>
            </a:r>
            <a:r>
              <a:rPr lang="el-GR" sz="6400" b="1" dirty="0" smtClean="0">
                <a:solidFill>
                  <a:srgbClr val="000000"/>
                </a:solidFill>
                <a:latin typeface="MyriadPro-Regular"/>
              </a:rPr>
              <a:t> της αλλαγής τμήματος, εάν και εφόσον υφίσταται.</a:t>
            </a:r>
            <a:endParaRPr lang="el-GR" sz="6400" b="1" dirty="0" smtClean="0"/>
          </a:p>
          <a:p>
            <a:pPr marL="64008" indent="0"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/>
              <a:t>Χρήση κινητών τηλεφώνων</a:t>
            </a:r>
            <a:endParaRPr lang="el-GR" sz="40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l-GR" sz="2400" dirty="0" smtClean="0">
                <a:latin typeface="MyriadPro-Regular"/>
              </a:rPr>
              <a:t>Στο πλαίσιο εφαρμογής όσων ορίζονται στην</a:t>
            </a:r>
          </a:p>
          <a:p>
            <a:pPr marL="64008" indent="0">
              <a:buNone/>
            </a:pPr>
            <a:r>
              <a:rPr lang="el-GR" sz="2400" dirty="0" smtClean="0">
                <a:latin typeface="MyriadPro-Regular"/>
              </a:rPr>
              <a:t>παρ. 1 απαγορεύεται εντός των σχολικών χώρων - κτιρίων και υπαίθριων χώρων η εμφανής κατοχή ή και η χρήση κινητού τηλεφώνου ή άλλης ηλεκτρονικής συσκευής ή παιχνιδιών που διαθέτουν σύστημα επεξεργασίας εικόνας και ήχου, για συνομιλία, βιντεοσκόπηση ή οποιαδήποτε άλλη χρήση από τους μαθητές/</a:t>
            </a:r>
            <a:r>
              <a:rPr lang="el-GR" sz="2400" dirty="0" err="1" smtClean="0">
                <a:latin typeface="MyriadPro-Regular"/>
              </a:rPr>
              <a:t>τριες</a:t>
            </a:r>
            <a:r>
              <a:rPr lang="el-GR" sz="2400" dirty="0" smtClean="0">
                <a:latin typeface="MyriadPro-Regular"/>
              </a:rPr>
              <a:t>. Στην παραπάνω απαγόρευση δεν εμπίπτει η χρήση ιατρικών εφαρμογών μέσω κινητού τηλεφώνου ή άλλων συσκευών, αποκλειστικά και μόνο κατόπιν σχετικής ιατρικής γνωμάτευσης.</a:t>
            </a:r>
            <a:endParaRPr lang="el-GR" sz="2400" dirty="0" smtClean="0"/>
          </a:p>
          <a:p>
            <a:pPr marL="64008" indent="0">
              <a:buNone/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Σε περίπτωση που διαπιστωθεί κατά τη διάρκεια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του μαθήματος ή κατά τη διάρκεια του διαλείμματος ή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κατά τη διάρκεια της προσέλευσης ή αποχώρησης ότι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ο/η μαθητής/</a:t>
            </a: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τρια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 μαγνητοφωνεί ή φωτογραφίζει ή </a:t>
            </a: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βι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-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ντεοσκοπεί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 με οποιοδήποτε τρόπο εκπαιδευτικούς ή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συμμαθητές/</a:t>
            </a: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τριες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 του/της, τότε ο Διευθυντής/</a:t>
            </a: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ντρια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 της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σχολικής μονάδας ζητά άμεσα από τον/τη μαθητή/</a:t>
            </a: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τρια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να απενεργοποιήσει τη συσκευή και να την παραδώσει,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καλώντας τους γονείς/κηδεμόνες των εμπλεκομένων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να προσέλθουν στο σχολείο, προκειμένου να λάβουν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γνώση του περιστατικού. 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Παράλληλα, οφείλει να αξιολογήσει παιδαγωγικά το περιστατικό, και ανάλογα με τη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βαρύτητά του, είτε να επιληφθεί ο/η ίδιος/α είτε να το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παραπέμψει στον Σύλλογο Διδασκόντων/ουσών. Αν ο/η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Διευθυντής/</a:t>
            </a:r>
            <a:r>
              <a:rPr lang="el-GR" sz="20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ντρια</a:t>
            </a: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 επιληφθεί ο/η ίδιος/α, υποχρεωτικά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εφαρμόζει το παιδαγωγικό μέτρο της αποβολής από τα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μαθήματα μέχρι τρεις (3) ημέρες, ενώ, αν παραπέμψει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στο Σύλλογο Διδασκόντων/ουσών, ο τελευταίος </a:t>
            </a:r>
            <a:r>
              <a:rPr lang="el-GR" sz="20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υποχρε</a:t>
            </a: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-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ωτικά</a:t>
            </a: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 εφαρμόζει το παιδαγωγικό μέτρο της αποβολής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από τα μαθήματα μέχρι πέντε (5) ημέρες. </a:t>
            </a: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endParaRPr lang="el-GR" sz="20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τότε ο Σύλλογος Διδασκόντων/ουσών υποχρεούται να</a:t>
            </a:r>
            <a:r>
              <a:rPr lang="el-GR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εφαρμόσει το παιδαγωγικό μέτρο της αλλαγής σχολικού</a:t>
            </a:r>
            <a:r>
              <a:rPr lang="el-GR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περιβάλλοντος για τον/τη μαθητή/</a:t>
            </a: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τρια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 που προέβη στις</a:t>
            </a:r>
            <a:r>
              <a:rPr lang="el-GR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ανωτέρω ενέργειες.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Σε περίπτωση</a:t>
            </a:r>
            <a:r>
              <a:rPr lang="el-GR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που η μαγνητοφώνηση, φωτογράφιση ή βιντεοσκόπηση</a:t>
            </a:r>
            <a:r>
              <a:rPr lang="el-GR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αφορά σε ιδιαιτέρως ευαίσθητα προσωπικά δεδομένα,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b="1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ΦΘΟΡΕΣ-ΖΗΜΙΕΣ </a:t>
            </a: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Στις περιπτώσεις εκείνες, όπου αποδεδειγμένα η</a:t>
            </a:r>
            <a:endParaRPr lang="el-GR" sz="3200" kern="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φθορά/καταστροφή, μερική ή ολική, σχολικών κτιρίων, χώρων και παραρτημάτων αυτών, καθώς και υλικοτεχνικής υποδομής και εξοπλισμού εντός αυτών, αποδίδεται</a:t>
            </a:r>
            <a:r>
              <a:rPr lang="el-GR" sz="32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σε συγκεκριμένο/η μαθητή/</a:t>
            </a: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τρια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, ο/η τελευταίος/α ελέγχεται για τη συμπεριφορά αυτή και η δαπάνη αποκατάστασης βαρύνει τον γονέα/κηδεμόνα του/της ή τον/την</a:t>
            </a:r>
            <a:r>
              <a:rPr lang="el-GR" sz="32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ίδια αν είναι ενήλικος/η. Πιο συγκεκριμένα, το αρμόδιο</a:t>
            </a:r>
            <a:r>
              <a:rPr lang="el-GR" sz="32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όργανο, καθορίζει το ποσό της δαπάνης αποκατάστασης</a:t>
            </a:r>
            <a:r>
              <a:rPr lang="el-GR" sz="32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και σε περίπτωση αποδοχής, οι γονείς/κηδεμόνες ή οι</a:t>
            </a:r>
            <a:r>
              <a:rPr lang="el-GR" sz="32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μαθητές/</a:t>
            </a:r>
            <a:r>
              <a:rPr lang="el-GR" sz="3200" kern="0" dirty="0" err="1" smtClean="0">
                <a:latin typeface="MyriadPro-Regular"/>
                <a:ea typeface="Calibri" panose="020F0502020204030204" pitchFamily="34" charset="0"/>
                <a:cs typeface="MyriadPro-Regular"/>
              </a:rPr>
              <a:t>τριες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, αν είναι ενήλικες, καταβάλλουν το ως άνω</a:t>
            </a:r>
            <a:r>
              <a:rPr lang="el-GR" sz="32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ποσό, ενώ, σε περίπτωση άρνησης, η σχετική δαπάνη</a:t>
            </a:r>
            <a:r>
              <a:rPr lang="el-GR" sz="32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kern="0" dirty="0" smtClean="0">
                <a:latin typeface="MyriadPro-Regular"/>
                <a:ea typeface="Calibri" panose="020F0502020204030204" pitchFamily="34" charset="0"/>
                <a:cs typeface="MyriadPro-Regular"/>
              </a:rPr>
              <a:t>βεβαιώνεται και ακολουθεί η διαδικασία είσπραξής της</a:t>
            </a:r>
            <a:endParaRPr lang="el-GR" sz="3200" dirty="0" smtClean="0"/>
          </a:p>
          <a:p>
            <a:pPr marL="64008" indent="0"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Απαγόρευση καπνίσματος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l-GR" dirty="0" smtClean="0"/>
              <a:t>Το κάπνισμα ΑΠΑΓΟΡΕΥΕΤΑΙ ΣΕ ΟΛΟΥΣ ΤΟΥΣ ΔΗΜΟΣΙΟΥΣ ΧΩΡΟΥΣ</a:t>
            </a:r>
          </a:p>
          <a:p>
            <a:pPr marL="64008" indent="0">
              <a:buNone/>
            </a:pPr>
            <a:r>
              <a:rPr lang="el-GR" dirty="0" smtClean="0"/>
              <a:t>ΔΕΝ ΥΠΑΡΧΟΥΝ ΕΞΑΙΡΕΣΕΙΣ</a:t>
            </a:r>
          </a:p>
          <a:p>
            <a:pPr marL="64008" indent="0">
              <a:buNone/>
            </a:pPr>
            <a:r>
              <a:rPr lang="el-GR" dirty="0" smtClean="0"/>
              <a:t>Προστασία ανηλίκων από χρήση προϊόντων καπνού(ν.3730/2008Αρθρο 1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ΘΕΜΑΤΑ ΕΝΗΜΕΡΩΣΗΣ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  <a:ln>
            <a:solidFill>
              <a:srgbClr val="00206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Ωρολόγιο Πρόγραμμα                   </a:t>
            </a:r>
          </a:p>
          <a:p>
            <a:r>
              <a:rPr lang="el-GR" dirty="0" smtClean="0"/>
              <a:t>Διδακτικό Έτος/Τετράμηνα</a:t>
            </a:r>
          </a:p>
          <a:p>
            <a:r>
              <a:rPr lang="el-GR" dirty="0" smtClean="0"/>
              <a:t>Ομάδες μαθημάτων</a:t>
            </a:r>
          </a:p>
          <a:p>
            <a:r>
              <a:rPr lang="el-GR" dirty="0" smtClean="0"/>
              <a:t>Αξιολόγηση επίδοσης/βαθμολογία</a:t>
            </a:r>
          </a:p>
          <a:p>
            <a:r>
              <a:rPr lang="el-GR" dirty="0" smtClean="0"/>
              <a:t>Εξετάσεις</a:t>
            </a:r>
          </a:p>
          <a:p>
            <a:r>
              <a:rPr lang="el-GR" dirty="0" smtClean="0"/>
              <a:t>Βαθμός ετήσιας επίδοσης</a:t>
            </a:r>
          </a:p>
          <a:p>
            <a:r>
              <a:rPr lang="el-GR" dirty="0" smtClean="0"/>
              <a:t>Βαθμολογική κλίμακα</a:t>
            </a:r>
          </a:p>
          <a:p>
            <a:r>
              <a:rPr lang="el-GR" dirty="0" smtClean="0"/>
              <a:t>Απουσίες-Αλλαγές</a:t>
            </a:r>
          </a:p>
          <a:p>
            <a:r>
              <a:rPr lang="el-GR" dirty="0" smtClean="0"/>
              <a:t>Κινητά τηλέφωνα/κάπνισμα-Αλλαγές</a:t>
            </a:r>
          </a:p>
          <a:p>
            <a:r>
              <a:rPr lang="el-GR" dirty="0" smtClean="0"/>
              <a:t>Φθορές δημόσιας περιουσίας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Επικοινωνία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Τηλέφωνα</a:t>
            </a:r>
          </a:p>
          <a:p>
            <a:r>
              <a:rPr lang="el-GR" dirty="0" smtClean="0"/>
              <a:t>Γραφείο Δ/</a:t>
            </a:r>
            <a:r>
              <a:rPr lang="el-GR" dirty="0" err="1" smtClean="0"/>
              <a:t>νσης</a:t>
            </a:r>
            <a:r>
              <a:rPr lang="el-GR" dirty="0" smtClean="0"/>
              <a:t> και καθηγητών  2291079032</a:t>
            </a:r>
          </a:p>
          <a:p>
            <a:r>
              <a:rPr lang="el-GR" dirty="0" smtClean="0"/>
              <a:t>Γραμματεία           2291026600</a:t>
            </a:r>
          </a:p>
          <a:p>
            <a:r>
              <a:rPr lang="el-GR" dirty="0" smtClean="0"/>
              <a:t>Ηλεκτρονικό ταχυδρομείο</a:t>
            </a:r>
          </a:p>
          <a:p>
            <a:pPr marL="64008" indent="0">
              <a:buNone/>
            </a:pPr>
            <a:r>
              <a:rPr lang="el-GR" dirty="0" smtClean="0"/>
              <a:t>    </a:t>
            </a:r>
            <a:r>
              <a:rPr lang="en-US" dirty="0" smtClean="0"/>
              <a:t>mail@2gym-kalyv.att.sch.gr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blipFill>
            <a:blip r:embed="rId2"/>
            <a:stretch>
              <a:fillRect/>
            </a:stretch>
          </a:blip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4400" dirty="0" smtClean="0"/>
              <a:t>       </a:t>
            </a:r>
            <a:r>
              <a:rPr lang="el-GR" sz="4400" b="1" dirty="0" smtClean="0"/>
              <a:t>Ευχαριστούμε</a:t>
            </a:r>
            <a:r>
              <a:rPr lang="el-GR" sz="4400" dirty="0" smtClean="0"/>
              <a:t> </a:t>
            </a:r>
            <a:r>
              <a:rPr lang="el-GR" sz="4400" b="1" dirty="0" smtClean="0"/>
              <a:t>πολύ </a:t>
            </a:r>
          </a:p>
          <a:p>
            <a:pPr>
              <a:buNone/>
            </a:pPr>
            <a:r>
              <a:rPr lang="el-GR" sz="4400" b="1" dirty="0" smtClean="0"/>
              <a:t>                </a:t>
            </a:r>
          </a:p>
          <a:p>
            <a:pPr>
              <a:buNone/>
            </a:pPr>
            <a:r>
              <a:rPr lang="el-GR" sz="4400" b="1" dirty="0" smtClean="0"/>
              <a:t>       για τη συμμετοχή σας</a:t>
            </a:r>
          </a:p>
          <a:p>
            <a:pPr>
              <a:buNone/>
            </a:pPr>
            <a:endParaRPr lang="el-GR" sz="4400" b="1" dirty="0" smtClean="0"/>
          </a:p>
          <a:p>
            <a:pPr>
              <a:buNone/>
            </a:pPr>
            <a:r>
              <a:rPr lang="el-GR" sz="4400" b="1" dirty="0" smtClean="0"/>
              <a:t>Ευχόμαστε μια καλή σχολική χρονιά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ΜΑΘΗΜΑΤΑ  Α’ ΤΑΞΗΣ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l-GR" sz="1600" b="1" dirty="0" smtClean="0"/>
              <a:t>ΟΜΑΔΑ   Α΄</a:t>
            </a:r>
          </a:p>
          <a:p>
            <a:r>
              <a:rPr lang="el-GR" sz="1600" dirty="0" smtClean="0"/>
              <a:t>.Νεοελληνική Γλώσσα και Γραμματεία δηλ Γλωσσική διδασκαλία και Νεοελληνική λογοτεχνία</a:t>
            </a:r>
          </a:p>
          <a:p>
            <a:r>
              <a:rPr lang="el-GR" sz="1600" dirty="0" smtClean="0"/>
              <a:t>Αρχαία Ελληνική Γλώσσα και Γραμματεία δηλ Αρχαία Ελληνική Γλώσσα και Αρχαία Ελληνικά Κείμενα  από μετάφραση.</a:t>
            </a:r>
          </a:p>
          <a:p>
            <a:r>
              <a:rPr lang="el-GR" sz="1600" dirty="0" smtClean="0"/>
              <a:t>Ιστορία</a:t>
            </a:r>
          </a:p>
          <a:p>
            <a:r>
              <a:rPr lang="el-GR" sz="1600" dirty="0" smtClean="0"/>
              <a:t>Μαθηματικά</a:t>
            </a:r>
          </a:p>
          <a:p>
            <a:r>
              <a:rPr lang="el-GR" sz="1600" dirty="0" smtClean="0"/>
              <a:t>Φυσική</a:t>
            </a:r>
          </a:p>
          <a:p>
            <a:r>
              <a:rPr lang="el-GR" sz="1600" dirty="0" smtClean="0"/>
              <a:t>Βιολογία</a:t>
            </a:r>
          </a:p>
          <a:p>
            <a:r>
              <a:rPr lang="el-GR" sz="1600" dirty="0" smtClean="0"/>
              <a:t>Αγγλικά</a:t>
            </a:r>
          </a:p>
          <a:p>
            <a:r>
              <a:rPr lang="el-GR" sz="1600" b="1" dirty="0" smtClean="0"/>
              <a:t>ΟΜΑΔΑ  Β΄</a:t>
            </a:r>
          </a:p>
          <a:p>
            <a:r>
              <a:rPr lang="el-GR" sz="1600" dirty="0" smtClean="0"/>
              <a:t>Γεωλογία-Γεωγραφία</a:t>
            </a:r>
          </a:p>
          <a:p>
            <a:r>
              <a:rPr lang="el-GR" sz="1600" dirty="0" smtClean="0"/>
              <a:t>Θρησκευτικά</a:t>
            </a:r>
          </a:p>
          <a:p>
            <a:r>
              <a:rPr lang="el-GR" sz="1600" dirty="0" smtClean="0"/>
              <a:t>Δεύτερη ξένη γλώσσα</a:t>
            </a:r>
          </a:p>
          <a:p>
            <a:r>
              <a:rPr lang="el-GR" sz="1600" dirty="0" smtClean="0"/>
              <a:t>Τεχνολογία-Πληροφορική</a:t>
            </a:r>
          </a:p>
          <a:p>
            <a:r>
              <a:rPr lang="el-GR" sz="1600" dirty="0" smtClean="0"/>
              <a:t>Οικιακή Οικονομία</a:t>
            </a:r>
          </a:p>
          <a:p>
            <a:r>
              <a:rPr lang="el-GR" sz="1600" b="1" dirty="0" smtClean="0"/>
              <a:t>ΟΜΑΔΑ Γ΄</a:t>
            </a:r>
          </a:p>
          <a:p>
            <a:r>
              <a:rPr lang="el-GR" sz="1600" dirty="0" smtClean="0"/>
              <a:t>Μουσική- Καλλιτεχνικά</a:t>
            </a:r>
          </a:p>
          <a:p>
            <a:r>
              <a:rPr lang="el-GR" sz="1600" dirty="0" smtClean="0"/>
              <a:t>Φυσική Αγωγή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dirty="0" smtClean="0"/>
              <a:t>Το διδακτικό Έτος αρχίζει την 1</a:t>
            </a:r>
            <a:r>
              <a:rPr lang="el-GR" baseline="30000" dirty="0" smtClean="0"/>
              <a:t>η</a:t>
            </a:r>
            <a:r>
              <a:rPr lang="el-GR" dirty="0" smtClean="0"/>
              <a:t> Σεπτεμβρίου και λήγει την 30</a:t>
            </a:r>
            <a:r>
              <a:rPr lang="el-GR" baseline="30000" dirty="0" smtClean="0"/>
              <a:t>η</a:t>
            </a:r>
            <a:r>
              <a:rPr lang="el-GR" dirty="0" smtClean="0"/>
              <a:t> Ιουνίου του επόμενου έτους.</a:t>
            </a:r>
          </a:p>
          <a:p>
            <a:r>
              <a:rPr lang="el-GR" dirty="0" smtClean="0"/>
              <a:t>Η διδασκαλία των μαθημάτων διεξάγεται σε δύο διδακτικές περιόδους που ονομάζονται τετράμηνα.</a:t>
            </a:r>
          </a:p>
          <a:p>
            <a:r>
              <a:rPr lang="el-GR" dirty="0" smtClean="0"/>
              <a:t>Το 1</a:t>
            </a:r>
            <a:r>
              <a:rPr lang="el-GR" baseline="30000" dirty="0" smtClean="0"/>
              <a:t>ο</a:t>
            </a:r>
            <a:r>
              <a:rPr lang="el-GR" dirty="0" smtClean="0"/>
              <a:t> τετράμηνο διαρκεί από 11-09-2023 έως 20 -01-2024 και το δεύτερο τετράμηνο από 21-01-2024 έως 31-05-2024</a:t>
            </a:r>
          </a:p>
          <a:p>
            <a:endParaRPr lang="el-GR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 αξιολόγησης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2098"/>
          </a:xfrm>
          <a:noFill/>
        </p:spPr>
        <p:txBody>
          <a:bodyPr>
            <a:noAutofit/>
          </a:bodyPr>
          <a:lstStyle/>
          <a:p>
            <a:r>
              <a:rPr lang="el-GR" sz="2000" dirty="0" smtClean="0"/>
              <a:t>Α. </a:t>
            </a:r>
            <a:r>
              <a:rPr lang="el-GR" sz="2000" b="1" dirty="0" smtClean="0"/>
              <a:t>Για την αξιολόγηση </a:t>
            </a:r>
            <a:r>
              <a:rPr lang="el-GR" sz="2000" dirty="0" smtClean="0"/>
              <a:t>της επίδοσης του μαθητή κατά την διάρκεια των τετραμήνων συνεκτιμώνται τα παρακάτω </a:t>
            </a:r>
            <a:r>
              <a:rPr lang="el-GR" sz="2000" b="1" dirty="0" smtClean="0"/>
              <a:t>κριτήρια</a:t>
            </a:r>
            <a:r>
              <a:rPr lang="el-GR" sz="2000" dirty="0" smtClean="0"/>
              <a:t>.</a:t>
            </a:r>
          </a:p>
          <a:p>
            <a:r>
              <a:rPr lang="el-GR" sz="2000" dirty="0" smtClean="0"/>
              <a:t>α) η συνολική συμμετοχή του μαθητή  στη μαθησιακή διαδικασία </a:t>
            </a:r>
            <a:r>
              <a:rPr lang="el-GR" sz="2000" dirty="0" smtClean="0"/>
              <a:t>δηλ .τα  </a:t>
            </a:r>
            <a:r>
              <a:rPr lang="el-GR" sz="2000" dirty="0" smtClean="0"/>
              <a:t>ερωτήματα που </a:t>
            </a:r>
            <a:r>
              <a:rPr lang="el-GR" sz="2000" dirty="0" smtClean="0"/>
              <a:t>θέτει , οι </a:t>
            </a:r>
            <a:r>
              <a:rPr lang="el-GR" sz="2000" dirty="0" smtClean="0"/>
              <a:t>απαντήσεις που </a:t>
            </a:r>
            <a:r>
              <a:rPr lang="el-GR" sz="2000" dirty="0" smtClean="0"/>
              <a:t>δίνει , η </a:t>
            </a:r>
            <a:r>
              <a:rPr lang="el-GR" sz="2000" dirty="0" smtClean="0"/>
              <a:t>συμβολή του στην μελέτη ενός θέματος στην </a:t>
            </a:r>
            <a:r>
              <a:rPr lang="el-GR" sz="2000" dirty="0" smtClean="0"/>
              <a:t>τάξη , η </a:t>
            </a:r>
            <a:r>
              <a:rPr lang="el-GR" sz="2000" dirty="0" smtClean="0"/>
              <a:t>συνεργασία του με </a:t>
            </a:r>
            <a:r>
              <a:rPr lang="el-GR" sz="2000" dirty="0" smtClean="0"/>
              <a:t>συμμαθητές , η </a:t>
            </a:r>
            <a:r>
              <a:rPr lang="el-GR" sz="2000" dirty="0" smtClean="0"/>
              <a:t>επιμέλεια στην εκτέλεση των εργασιών που του </a:t>
            </a:r>
            <a:r>
              <a:rPr lang="el-GR" sz="2000" dirty="0" smtClean="0"/>
              <a:t>ανατίθενται . Από </a:t>
            </a:r>
            <a:r>
              <a:rPr lang="el-GR" sz="2000" dirty="0" smtClean="0"/>
              <a:t>αυτή ο εκπαιδευτικός σχηματίζει εικόνα για τις γνώσεις την κατανόηση φαινομένων και </a:t>
            </a:r>
            <a:r>
              <a:rPr lang="el-GR" sz="2000" dirty="0" smtClean="0"/>
              <a:t>εννοιών , τις </a:t>
            </a:r>
            <a:r>
              <a:rPr lang="el-GR" sz="2000" dirty="0" smtClean="0"/>
              <a:t>επικοινωνιακές  δεξιότητες τη δημιουργικότητα αλλά και την κριτική σκέψη.</a:t>
            </a:r>
          </a:p>
          <a:p>
            <a:r>
              <a:rPr lang="el-GR" sz="2000" dirty="0" smtClean="0"/>
              <a:t>β) οι εργασίες που εκπονεί ο μαθητής στο πλαίσιο της καθημερινής μαθησιακής διαδικασίας στο </a:t>
            </a:r>
            <a:r>
              <a:rPr lang="el-GR" sz="2000" dirty="0" smtClean="0"/>
              <a:t>σχολείο , στο </a:t>
            </a:r>
            <a:r>
              <a:rPr lang="el-GR" sz="2000" dirty="0" smtClean="0"/>
              <a:t>σπίτι ατομικά ή ομαδικά.</a:t>
            </a:r>
          </a:p>
          <a:p>
            <a:r>
              <a:rPr lang="el-GR" sz="2000" dirty="0" smtClean="0"/>
              <a:t>γ) οι συνθετικές δημιουργικές εργασίες ατομικές ή ομαδικές καθώς και οι </a:t>
            </a:r>
            <a:r>
              <a:rPr lang="el-GR" sz="2000" dirty="0" err="1" smtClean="0"/>
              <a:t>διαθεματικές</a:t>
            </a:r>
            <a:r>
              <a:rPr lang="el-GR" sz="2000" dirty="0" smtClean="0"/>
              <a:t> εργασίες.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l-GR" sz="2400" dirty="0" smtClean="0"/>
              <a:t>δ)οι </a:t>
            </a:r>
            <a:r>
              <a:rPr lang="el-GR" sz="2400" dirty="0" err="1" smtClean="0"/>
              <a:t>τετραμηνιαίες</a:t>
            </a:r>
            <a:r>
              <a:rPr lang="el-GR" sz="2400" dirty="0" smtClean="0"/>
              <a:t>  ωριαίες γραπτές  δοκιμασίες ή ανάθεση και υποβολή ατομικής ή ομαδικής συνθετικής </a:t>
            </a:r>
            <a:r>
              <a:rPr lang="el-GR" sz="2400" dirty="0" err="1" smtClean="0"/>
              <a:t>διαθεματικής</a:t>
            </a:r>
            <a:r>
              <a:rPr lang="el-GR" sz="2400" dirty="0" smtClean="0"/>
              <a:t> εργασίας.</a:t>
            </a:r>
          </a:p>
          <a:p>
            <a:r>
              <a:rPr lang="el-GR" sz="2400" dirty="0" smtClean="0"/>
              <a:t>ε) οι ολιγόλεπτες γραπτές δοκιμασίες</a:t>
            </a:r>
          </a:p>
          <a:p>
            <a:r>
              <a:rPr lang="el-GR" sz="2400" b="1" dirty="0" smtClean="0"/>
              <a:t>Β)  Σχετικά με τις ωριαίες γραπτές δοκιμασίες</a:t>
            </a:r>
          </a:p>
          <a:p>
            <a:r>
              <a:rPr lang="en-US" sz="2400" b="1" dirty="0" smtClean="0"/>
              <a:t>1)</a:t>
            </a:r>
            <a:r>
              <a:rPr lang="el-GR" sz="2400" dirty="0" smtClean="0"/>
              <a:t>μπορεί να είναι προειδοποιημένες </a:t>
            </a:r>
            <a:r>
              <a:rPr lang="el-GR" sz="2400" dirty="0" err="1" smtClean="0"/>
              <a:t>εφ’όσον</a:t>
            </a:r>
            <a:r>
              <a:rPr lang="el-GR" sz="2400" dirty="0" smtClean="0"/>
              <a:t> έπονται ανακεφαλαίωσης </a:t>
            </a:r>
          </a:p>
          <a:p>
            <a:r>
              <a:rPr lang="el-GR" sz="2400" b="1" dirty="0" smtClean="0"/>
              <a:t>2) </a:t>
            </a:r>
            <a:r>
              <a:rPr lang="el-GR" sz="2400" dirty="0" smtClean="0"/>
              <a:t>μη προειδοποιημένες  αν αφορούν την ύλη του αμέσως προηγούμενου μαθήματος.</a:t>
            </a:r>
          </a:p>
          <a:p>
            <a:r>
              <a:rPr lang="el-GR" sz="2400" dirty="0" smtClean="0"/>
              <a:t>Ο αριθμός των επιτρεπομένων γραπτών δοκιμασιών είναι μία ανά ημέρα και τρεις το πολύ ανά εβδομάδα.</a:t>
            </a:r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  <a:noFill/>
        </p:spPr>
        <p:txBody>
          <a:bodyPr>
            <a:noAutofit/>
          </a:bodyPr>
          <a:lstStyle/>
          <a:p>
            <a:pPr>
              <a:buNone/>
            </a:pPr>
            <a:r>
              <a:rPr lang="el-GR" sz="2400" b="1" dirty="0" smtClean="0"/>
              <a:t>Γ</a:t>
            </a:r>
            <a:r>
              <a:rPr lang="el-GR" sz="2400" b="1" dirty="0" smtClean="0"/>
              <a:t>. </a:t>
            </a:r>
            <a:r>
              <a:rPr lang="el-GR" sz="2400" dirty="0" smtClean="0"/>
              <a:t>Στα </a:t>
            </a:r>
            <a:r>
              <a:rPr lang="el-GR" sz="2400" dirty="0" smtClean="0"/>
              <a:t>μαθήματα της </a:t>
            </a:r>
            <a:r>
              <a:rPr lang="el-GR" sz="2400" dirty="0" err="1" smtClean="0"/>
              <a:t>Α΄και</a:t>
            </a:r>
            <a:r>
              <a:rPr lang="el-GR" sz="2400" dirty="0" smtClean="0"/>
              <a:t> Β΄ ομάδας διενεργείται υποχρεωτικά μία </a:t>
            </a:r>
            <a:r>
              <a:rPr lang="el-GR" sz="2400" dirty="0" err="1" smtClean="0"/>
              <a:t>τετραμηνιαία</a:t>
            </a:r>
            <a:r>
              <a:rPr lang="el-GR" sz="2400" dirty="0" smtClean="0"/>
              <a:t> δοκιμασία αξιολόγησης.</a:t>
            </a:r>
          </a:p>
          <a:p>
            <a:pPr>
              <a:buNone/>
            </a:pPr>
            <a:endParaRPr lang="el-GR" sz="2400" dirty="0" smtClean="0"/>
          </a:p>
          <a:p>
            <a:r>
              <a:rPr lang="el-GR" sz="2400" dirty="0" smtClean="0"/>
              <a:t>Αυτή ανάλογα με την επιλογή του διδάσκοντα μπορεί να είναι ωριαία γραπτή δοκιμασία ή ανάθεση και υποβολή ατομικής ή ομαδικής συνθετικής ή </a:t>
            </a:r>
            <a:r>
              <a:rPr lang="el-GR" sz="2400" dirty="0" err="1" smtClean="0"/>
              <a:t>διαθεματικής</a:t>
            </a:r>
            <a:r>
              <a:rPr lang="el-GR" sz="2400" dirty="0" smtClean="0"/>
              <a:t> δημιουργικής εργασίας .</a:t>
            </a:r>
          </a:p>
          <a:p>
            <a:endParaRPr lang="el-GR" sz="2400" dirty="0" smtClean="0"/>
          </a:p>
          <a:p>
            <a:r>
              <a:rPr lang="el-GR" sz="2400" dirty="0" smtClean="0"/>
              <a:t>Στα μαθήματα της Ομάδας </a:t>
            </a:r>
            <a:r>
              <a:rPr lang="el-GR" sz="2400" dirty="0" err="1" smtClean="0"/>
              <a:t>Γ΄δεν</a:t>
            </a:r>
            <a:r>
              <a:rPr lang="el-GR" sz="2400" dirty="0" smtClean="0"/>
              <a:t> διενεργείται </a:t>
            </a:r>
            <a:r>
              <a:rPr lang="el-GR" sz="2400" dirty="0" err="1" smtClean="0"/>
              <a:t>καμμία</a:t>
            </a:r>
            <a:r>
              <a:rPr lang="el-GR" sz="2400" dirty="0" smtClean="0"/>
              <a:t> </a:t>
            </a:r>
            <a:r>
              <a:rPr lang="el-GR" sz="2400" dirty="0" err="1" smtClean="0"/>
              <a:t>τετραμηνιαία</a:t>
            </a:r>
            <a:r>
              <a:rPr lang="el-GR" sz="2400" dirty="0" smtClean="0"/>
              <a:t> δοκιμασία αξιολόγησης.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b="1" dirty="0" smtClean="0"/>
              <a:t>Δ. </a:t>
            </a:r>
            <a:r>
              <a:rPr lang="el-GR" sz="2800" dirty="0" smtClean="0"/>
              <a:t>Οι ωριαίες γραπτές δοκιμασίες πραγματοποιούνται με τους περιορισμούς που αναφέρθηκαν προηγουμένως</a:t>
            </a:r>
          </a:p>
          <a:p>
            <a:pPr>
              <a:buNone/>
            </a:pPr>
            <a:r>
              <a:rPr lang="el-GR" sz="2800" b="1" dirty="0" smtClean="0"/>
              <a:t>Ε. </a:t>
            </a:r>
            <a:r>
              <a:rPr lang="el-GR" sz="2800" dirty="0" smtClean="0"/>
              <a:t>Οι ολιγόλεπτες δοκιμασίες πραγματοποιούνται με ή χωρίς προειδοποίηση με τη μορφή ποικίλων γραπτών ερωτήσεων.</a:t>
            </a:r>
          </a:p>
          <a:p>
            <a:pPr>
              <a:buNone/>
            </a:pPr>
            <a:r>
              <a:rPr lang="el-GR" sz="2800" dirty="0" smtClean="0"/>
              <a:t>Ο αριθμός και η συχνότητα τους επαφίεται στην κρίση του διδάσκοντος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1054</TotalTime>
  <Words>2032</Words>
  <Application>Microsoft Office PowerPoint</Application>
  <PresentationFormat>Προβολή στην οθόνη (4:3)</PresentationFormat>
  <Paragraphs>189</Paragraphs>
  <Slides>31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Ζωντάνια</vt:lpstr>
      <vt:lpstr>2ο Γυμνάσιο Καλυβίων</vt:lpstr>
      <vt:lpstr>ΕΝΗΜΕΡΩΣΗ ΓΟΝΕΩΝ        Α΄ΓΥΜΝΑΣΙΟΥ-ΝΟΜΟΘΕΣΙΑ </vt:lpstr>
      <vt:lpstr>ΘΕΜΑΤΑ ΕΝΗΜΕΡΩΣΗΣ</vt:lpstr>
      <vt:lpstr>ΜΑΘΗΜΑΤΑ  Α’ ΤΑΞΗΣ</vt:lpstr>
      <vt:lpstr>Διαφάνεια 5</vt:lpstr>
      <vt:lpstr>Διαδικασία αξιολόγησης</vt:lpstr>
      <vt:lpstr>Διαφάνεια 7</vt:lpstr>
      <vt:lpstr>Διαφάνεια 8</vt:lpstr>
      <vt:lpstr>Διαφάνεια 9</vt:lpstr>
      <vt:lpstr>Κοινοποίηση της βαθμολογίας τετραμήνου</vt:lpstr>
      <vt:lpstr>Γραπτές ανακεφαλαιωτικές προαγωγικές και απολυτήριες εξετάσεις  (α΄μέρος)</vt:lpstr>
      <vt:lpstr>Διαφάνεια 12</vt:lpstr>
      <vt:lpstr>Γραπτές ανακεφαλαιωτικές προαγωγικές και απολυτήριες εξετάσεις  (β΄μέρος)</vt:lpstr>
      <vt:lpstr>Γραπτές ανακεφαλαιωτικές προαγωγικές και απολυτήριες εξετάσεις –Βαθμός ετήσιας επίδοσης (γ’ μέρος)</vt:lpstr>
      <vt:lpstr>Διαφάνεια 15</vt:lpstr>
      <vt:lpstr>Διαφάνεια 16</vt:lpstr>
      <vt:lpstr>Βαθμολογική κλίμακα</vt:lpstr>
      <vt:lpstr>    Απουσίες-Αλλαγές</vt:lpstr>
      <vt:lpstr>    Απουσίες-Αλλαγές</vt:lpstr>
      <vt:lpstr>    Απουσίες-Αλλαγές</vt:lpstr>
      <vt:lpstr>          Απουσίες</vt:lpstr>
      <vt:lpstr>ΠΑΙΔΑΓΩΓΙΚΑ ΜΕΤΡΑ</vt:lpstr>
      <vt:lpstr>Διαφάνεια 23</vt:lpstr>
      <vt:lpstr>Χρήση κινητών τηλεφώνων</vt:lpstr>
      <vt:lpstr>Διαφάνεια 25</vt:lpstr>
      <vt:lpstr>Διαφάνεια 26</vt:lpstr>
      <vt:lpstr>Διαφάνεια 27</vt:lpstr>
      <vt:lpstr>Διαφάνεια 28</vt:lpstr>
      <vt:lpstr>Απαγόρευση καπνίσματος</vt:lpstr>
      <vt:lpstr>Επικοινωνία</vt:lpstr>
      <vt:lpstr>Διαφάνεια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2ο Γυμνάσιο  Καλυβίων</dc:title>
  <dc:creator>user</dc:creator>
  <cp:lastModifiedBy>user</cp:lastModifiedBy>
  <cp:revision>189</cp:revision>
  <dcterms:created xsi:type="dcterms:W3CDTF">2023-09-16T04:58:51Z</dcterms:created>
  <dcterms:modified xsi:type="dcterms:W3CDTF">2025-09-24T19:19:35Z</dcterms:modified>
</cp:coreProperties>
</file>