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33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34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3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36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3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38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39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41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2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3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4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4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46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7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48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9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50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51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52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3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2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533583-41BF-444C-A466-9BF312724859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389A-946F-49C6-91C5-D3BE1403E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3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38EAE-2B42-4A05-B9A3-951AA3382745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0A1A-D3B7-4170-AB82-3A7881774C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3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D0495A-AC9D-41FB-B11E-FFBB5568B674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3AEA47-2699-4F17-9BEE-B9EEBA0E4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DB6AE-80ED-42DA-BCE8-70ABF1554252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B373C-F570-420F-B3F4-6CDFDA082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4EA45-ECD8-42DE-B0E6-B07289B7C31D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8583-9BA0-4DBF-A84F-1B5D39CCF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87A82-D6FF-497D-AF10-01726761EF0E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E1C2-EB6B-47A4-97BC-2D182A815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32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4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35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6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7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39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0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41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4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4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4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4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47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8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49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50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51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52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3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35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2913757" y="-725996"/>
              <a:ext cx="1671082" cy="1686271"/>
              <a:chOff x="7015490" y="-737357"/>
              <a:chExt cx="1671082" cy="1686271"/>
            </a:xfrm>
          </p:grpSpPr>
          <p:sp>
            <p:nvSpPr>
              <p:cNvPr id="17" name="Arc 44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45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46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40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41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42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43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38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9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47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48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9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6100A-3472-4C2A-9DCD-94684D0E6280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AECED-B1E1-47FA-9183-EA1165E99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EDF1B-8E3D-451B-9C0D-E4178C38185A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84FD6-92F3-47AC-A63F-C4C975579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24387-5E53-470F-9685-BCACC6DA08DD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2ADA7-51D8-490F-B94E-444C1CB12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D2630-FA79-4643-8800-47A28BA76457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A785B-C06D-4098-9667-CF3B76AC3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874A5-5E94-49FC-BD41-81757A597A1D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E7780-E924-4326-BD16-5765BF827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4D170D85-8A67-4B2C-90AB-45B5A74FDD47}" type="datetimeFigureOut">
              <a:rPr lang="en-US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1E0A6EE8-4822-4EBE-8B50-B0815A91AE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42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995363" y="3822700"/>
            <a:ext cx="7616825" cy="644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900" baseline="3000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2900" smtClean="0">
                <a:latin typeface="Arial" pitchFamily="34" charset="0"/>
                <a:cs typeface="Arial" pitchFamily="34" charset="0"/>
              </a:rPr>
              <a:t> Γυμνάσιο Καλυβίων</a:t>
            </a:r>
            <a:br>
              <a:rPr lang="el-GR" sz="2900" smtClean="0">
                <a:latin typeface="Arial" pitchFamily="34" charset="0"/>
                <a:cs typeface="Arial" pitchFamily="34" charset="0"/>
              </a:rPr>
            </a:br>
            <a:r>
              <a:rPr lang="el-GR" sz="2900" smtClean="0">
                <a:latin typeface="Arial" pitchFamily="34" charset="0"/>
                <a:cs typeface="Arial" pitchFamily="34" charset="0"/>
              </a:rPr>
              <a:t>Ενημέρωση για το Γυμνάσιο</a:t>
            </a:r>
            <a:endParaRPr lang="en-US" sz="29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2357438" y="4719638"/>
            <a:ext cx="6594475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0"/>
              </a:spcAft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Σχολικό έτος: 2018-19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100" y="1917700"/>
            <a:ext cx="79629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Δύο διδακτικοί περίοδοι-τετράμηνα, 1</a:t>
            </a:r>
            <a:r>
              <a:rPr lang="el-GR" baseline="300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>
                <a:latin typeface="Arial" pitchFamily="34" charset="0"/>
                <a:cs typeface="Arial" pitchFamily="34" charset="0"/>
              </a:rPr>
              <a:t> περίοδος:11-9 έως 20-1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                                                          2</a:t>
            </a:r>
            <a:r>
              <a:rPr lang="el-GR" baseline="300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>
                <a:latin typeface="Arial" pitchFamily="34" charset="0"/>
                <a:cs typeface="Arial" pitchFamily="34" charset="0"/>
              </a:rPr>
              <a:t> περίοδος 21-1 έως 31-5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Τα μαθήματα κατατάσσονται σε τρεις ομάδες</a:t>
            </a:r>
          </a:p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Α΄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ομάδα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Νεοελληνική Γλώσσα και Γραμματεία (Γλωσσική Διδασκαλία &amp; Νεοελληνική Λογοτεχνία)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Μαθηματικά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Φυσική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Ιστορία 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Σε αυτά τα μαθήματα διενεργείται μόνο μία ωριαία γραπτή δοκιμασία κατά τη διάρκεια του Α τετραμήνου.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 Τα μαθήματα αυτά εξετάζονται στις προαγωγικές και απολυτήριες εξετάσεις του Ιουνίου. Η εξέταση είναι δίωρη εκτός από το μάθημα της Νεοελληνικής Γλώσσας και Γραμματείας που η εξέταση είναι τρίωρη.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800" y="1371600"/>
            <a:ext cx="780186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Β΄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ομάδα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Αρχαία Ελληνική Γλώσσα και Γραμματεία (Αρχαία Ελληνική Γλώσσα, Αρχαία Ελληνικά Κείμενα από Μετάφραση)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Χημεία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Βιολογία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Γεωλογία-Γεωγραφία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Κοινωνική και Πολιτική Αγωγή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Θρησκευτικά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Αγγλικά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Δεύτερη ξένη γλώσσα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Οικιακή Οικονομία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Τα μαθήματα αυτά </a:t>
            </a:r>
            <a:r>
              <a:rPr lang="el-GR" u="sng" dirty="0">
                <a:latin typeface="Arial" pitchFamily="34" charset="0"/>
                <a:cs typeface="Arial" pitchFamily="34" charset="0"/>
              </a:rPr>
              <a:t>ΔΕΝ </a:t>
            </a:r>
            <a:r>
              <a:rPr lang="el-GR" dirty="0">
                <a:latin typeface="Arial" pitchFamily="34" charset="0"/>
                <a:cs typeface="Arial" pitchFamily="34" charset="0"/>
              </a:rPr>
              <a:t>εξετάζονται γραπτώς στις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προαγωγικές- απολυτήριες </a:t>
            </a:r>
            <a:r>
              <a:rPr lang="el-GR" dirty="0">
                <a:latin typeface="Arial" pitchFamily="34" charset="0"/>
                <a:cs typeface="Arial" pitchFamily="34" charset="0"/>
              </a:rPr>
              <a:t>εξετάσεις του Ιουνίου αλλά μόνο στη διάρκεια των τετραμήνων με ωριαία διαγωνίσματα ανακεφαλαιωτικά ή στο μάθημα της ημέρας.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Στο </a:t>
            </a:r>
            <a:r>
              <a:rPr lang="el-GR" dirty="0">
                <a:latin typeface="Arial" pitchFamily="34" charset="0"/>
                <a:cs typeface="Arial" pitchFamily="34" charset="0"/>
              </a:rPr>
              <a:t>Β τετράμηνο αντί για ωριαία γραπτή δοκιμασία μπορεί να ανατεθεί συνθετική δημιουργική εργασία στους μαθητές.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1435100"/>
            <a:ext cx="6121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latin typeface="Arial" pitchFamily="34" charset="0"/>
                <a:cs typeface="Arial" pitchFamily="34" charset="0"/>
              </a:rPr>
              <a:t>Γ΄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Ομάδα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Τεχνολογία-Πληροφορική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Μουσική-Καλλιτεχνικά</a:t>
            </a:r>
          </a:p>
          <a:p>
            <a:pPr>
              <a:buFont typeface="Arial Rounded MT Bold" pitchFamily="34" charset="0"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Φυσική Αγωγή</a:t>
            </a:r>
          </a:p>
          <a:p>
            <a:pPr>
              <a:buFont typeface="Arial Rounded MT Bold" pitchFamily="34" charset="0"/>
              <a:buAutoNum type="arabicPeriod"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Σε αυτά τα μαθήματα δε διενεργείται καμία ωριαία γραπτή δοκιμασία.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1587500"/>
            <a:ext cx="8229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Arial" pitchFamily="34" charset="0"/>
                <a:cs typeface="Arial" pitchFamily="34" charset="0"/>
              </a:rPr>
              <a:t>Διαδικασία Αξιολόγησης Επίδοσης του μαθητή</a:t>
            </a:r>
          </a:p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Συμμετοχή στη μαθησιακή διδασκαλία (τα ερωτήματα που θέτει, οι απαντήσεις που δίνει, η συμβολή του στη μελέτη ενός θέματος μέσα στην τάξη, η συνεργασία του με τους συμμαθητές του, η επιμέλεια στην εκτέλεση των εργασιών που του ανατίθενται) από την οποία ο εκπαιδευτικός σχηματίζει εικόνα για τις γνώσεις, την κατανόηση εννοιών και φαινομένων, τις δεξιότητες επίλυσης προβλήματος, τις επικοινωνιακές δεξιότητες, την κριτική σκέψη, τη δημιουργικότητα κτλ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Οι εργασίες που εκτελεί ο μαθητής στο πλαίσιο της καθημερινής μαθησιακής διαδικασίας στο σχολείο ή στο σπίτι ατομική ή ομαδικά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Συνθετικές δημιουργικές εργασίες ατομικές ή ομαδικές,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διαθεματικές</a:t>
            </a:r>
            <a:r>
              <a:rPr lang="el-GR" dirty="0">
                <a:latin typeface="Arial" pitchFamily="34" charset="0"/>
                <a:cs typeface="Arial" pitchFamily="34" charset="0"/>
              </a:rPr>
              <a:t> εργασίες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Ωριαίες γραπτές δοκιμασίες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Ολιγόλεπτες γραπτές δοκιμασίες (τεστ)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466344" y="1701800"/>
            <a:ext cx="810158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Γραπτές ανακεφαλαιωτικές και απολυτήριες εξετάσεις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Από 1</a:t>
            </a:r>
            <a:r>
              <a:rPr lang="el-GR" baseline="300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>
                <a:latin typeface="Arial" pitchFamily="34" charset="0"/>
                <a:cs typeface="Arial" pitchFamily="34" charset="0"/>
              </a:rPr>
              <a:t> έως 30</a:t>
            </a:r>
            <a:r>
              <a:rPr lang="el-GR" baseline="300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dirty="0">
                <a:latin typeface="Arial" pitchFamily="34" charset="0"/>
                <a:cs typeface="Arial" pitchFamily="34" charset="0"/>
              </a:rPr>
              <a:t> Ιουνίου η σχολική μονάδα ολοκληρώνει τις εξής διαδικασίες: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Α. Την πρώτη εξεταστική περίοδο στην οποία διεξάγονται οι γραπτές ανακεφαλαιωτικές εξετάσεις στα μαθήματα της ομάδας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Α΄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Β. Το πρόγραμμα της υποστηρικτικής διδασκαλίας για τους μαθητές που δεν πληρούν τις προϋποθέσεις προαγωγής ή απόλυσης και παραπέμπονται σε επαναληπτική εξέταση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Γ. Τη δεύτερη εξεταστική περίοδο στην οποία διεξάγονται επαναληπτικές εξετάσεις σε όσα μαθήματα έχουν παραπεμφθεί μαθητές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Το πρόγραμμα των εξετάσεων ανακοινώνεται από το Διευθυντή στους μαθητές τρεις (3) τουλάχιστον μέρες πριν τη λήξη των μαθημάτων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100" y="1384300"/>
            <a:ext cx="82677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l-GR" b="1" dirty="0">
                <a:latin typeface="Arial" pitchFamily="34" charset="0"/>
                <a:cs typeface="Arial" pitchFamily="34" charset="0"/>
              </a:rPr>
              <a:t>Βαθμός Ετήσιας Επίδοσης</a:t>
            </a:r>
          </a:p>
          <a:p>
            <a:pPr>
              <a:buFontTx/>
              <a:buAutoNum type="arabicPeriod"/>
            </a:pPr>
            <a:r>
              <a:rPr lang="el-GR" dirty="0">
                <a:latin typeface="Arial" pitchFamily="34" charset="0"/>
                <a:cs typeface="Arial" pitchFamily="34" charset="0"/>
              </a:rPr>
              <a:t>Στα μαθήματα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Α΄ </a:t>
            </a:r>
            <a:r>
              <a:rPr lang="el-GR" dirty="0">
                <a:latin typeface="Arial" pitchFamily="34" charset="0"/>
                <a:cs typeface="Arial" pitchFamily="34" charset="0"/>
              </a:rPr>
              <a:t>ομάδας βαθμός ετήσιας επίδοσης των μαθητών 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είναι το ένα τρίτο του αθροίσματος των βαθμών του πρώτου τετραμήνου, του δεύτερου τετραμήνου και της γραπτής ανακεφαλαιωτικής εξέτασης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2. Στα μαθήματα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Β΄ </a:t>
            </a:r>
            <a:r>
              <a:rPr lang="el-GR" dirty="0">
                <a:latin typeface="Arial" pitchFamily="34" charset="0"/>
                <a:cs typeface="Arial" pitchFamily="34" charset="0"/>
              </a:rPr>
              <a:t>ομάδας και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Γ΄ </a:t>
            </a:r>
            <a:r>
              <a:rPr lang="el-GR" dirty="0">
                <a:latin typeface="Arial" pitchFamily="34" charset="0"/>
                <a:cs typeface="Arial" pitchFamily="34" charset="0"/>
              </a:rPr>
              <a:t>ομάδας βαθμός ετήσιας επίδοσης των μαθητών είναι ο μέσος όρος των βαθμών του πρώτου και του δεύτερου τετραμήνου.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Ο μαθητής κρίνεται άξιος προαγωγής ή απόλυσης 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Όταν έχει σε κάθε μάθημα βαθμό ετήσιας επίδοσης τουλάχιστον δέκα (10)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Όταν έχει βαθμό ετήσιας επίδοσης σε καθένα από τα μαθήματα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Α΄ </a:t>
            </a:r>
            <a:r>
              <a:rPr lang="el-GR" dirty="0">
                <a:latin typeface="Arial" pitchFamily="34" charset="0"/>
                <a:cs typeface="Arial" pitchFamily="34" charset="0"/>
              </a:rPr>
              <a:t>ομάδας τουλάχιστον οκτώ (08) και έχει συνολικό μέσο όρο βαθμών ετήσιας επίδοσης τουλάχιστον δεκατρία (13)</a:t>
            </a:r>
          </a:p>
          <a:p>
            <a:pPr>
              <a:buFont typeface="Arial" pitchFamily="34" charset="0"/>
              <a:buChar char="•"/>
            </a:pPr>
            <a:r>
              <a:rPr lang="el-GR" dirty="0">
                <a:latin typeface="Arial" pitchFamily="34" charset="0"/>
                <a:cs typeface="Arial" pitchFamily="34" charset="0"/>
              </a:rPr>
              <a:t>Οι μαθητές με αναπηρία και ειδικές εκπαιδευτικές ανάγκες προάγονται ή απολύονται με συνολικό μέσο όρο βαθμών ετήσιας επίδοσης τουλάχιστον δώδεκα (12)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09600" y="1231900"/>
            <a:ext cx="81412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Arial" pitchFamily="34" charset="0"/>
                <a:cs typeface="Arial" pitchFamily="34" charset="0"/>
              </a:rPr>
              <a:t>Παραπεμπόμενοι μαθητές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Αν δεν τηρούνται οι προηγούμενες προϋποθέσεις προαγωγής ή απόλυσης, ο μαθητής παραπέμπεται σε επαναληπτική εξέταση στα μαθήματα στα οποία ο βαθμός ετήσιας επίδοσης είναι μικρότερος από δέκα (10).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Για τα μαθήματα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Α΄ </a:t>
            </a:r>
            <a:r>
              <a:rPr lang="el-GR" dirty="0">
                <a:latin typeface="Arial" pitchFamily="34" charset="0"/>
                <a:cs typeface="Arial" pitchFamily="34" charset="0"/>
              </a:rPr>
              <a:t>ομάδας οι επαναληπτικές εξετάσεις είναι προφορικές και γραπτές. Η προφορική εξέταση προηγείται της γραπτής.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Για τα μαθήματα της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Β΄ </a:t>
            </a:r>
            <a:r>
              <a:rPr lang="el-GR" dirty="0">
                <a:latin typeface="Arial" pitchFamily="34" charset="0"/>
                <a:cs typeface="Arial" pitchFamily="34" charset="0"/>
              </a:rPr>
              <a:t>και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Γ΄ομάδας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οι επαναληπτικές εξετάσεις είναι προφορικές.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Αν και μετά τις επαναληπτικές εξετάσεις μαθητής της Α και Β τάξης δεν κριθεί άξιος προαγωγής, τότε επαναλαμβάνει την τάξη.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Αν και μετά τις επαναληπτικές εξετάσεις μαθητής της Γ τάξης δεν κριθεί άξιος απόλυσης, τότε μπορεί να προσέλθει σε επαναληπτικές εξετάσεις πριν από την έναρξη των μαθημάτων το Σεπτέμβριο στα μαθήματα στα οποία ο βαθμός ετήσιας επίδοσης του είναι μικρότερος από δέκα (10).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139</TotalTime>
  <Words>683</Words>
  <Application>Microsoft Office PowerPoint</Application>
  <PresentationFormat>Προβολή στην οθόνη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Sky</vt:lpstr>
      <vt:lpstr>          2ο Γυμνάσιο Καλυβίων Ενημέρωση για το Γυμνάσιο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Ενημέρωση για τις αλλαγές στο Γυμνάσιο</dc:title>
  <dc:creator>admin</dc:creator>
  <cp:lastModifiedBy>afrod</cp:lastModifiedBy>
  <cp:revision>19</cp:revision>
  <dcterms:created xsi:type="dcterms:W3CDTF">2016-10-09T08:22:05Z</dcterms:created>
  <dcterms:modified xsi:type="dcterms:W3CDTF">2018-10-10T06:34:24Z</dcterms:modified>
</cp:coreProperties>
</file>