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24" autoAdjust="0"/>
  </p:normalViewPr>
  <p:slideViewPr>
    <p:cSldViewPr>
      <p:cViewPr varScale="1">
        <p:scale>
          <a:sx n="112" d="100"/>
          <a:sy n="112" d="100"/>
        </p:scale>
        <p:origin x="-1618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5E64F09-53D6-47FF-8DD3-EFC534916CD0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B106E97-6CA7-4B2F-AC77-17F1940EA9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64F09-53D6-47FF-8DD3-EFC534916CD0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106E97-6CA7-4B2F-AC77-17F1940EA9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5E64F09-53D6-47FF-8DD3-EFC534916CD0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B106E97-6CA7-4B2F-AC77-17F1940EA9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64F09-53D6-47FF-8DD3-EFC534916CD0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106E97-6CA7-4B2F-AC77-17F1940EA9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5E64F09-53D6-47FF-8DD3-EFC534916CD0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B106E97-6CA7-4B2F-AC77-17F1940EA9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64F09-53D6-47FF-8DD3-EFC534916CD0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106E97-6CA7-4B2F-AC77-17F1940EA9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64F09-53D6-47FF-8DD3-EFC534916CD0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106E97-6CA7-4B2F-AC77-17F1940EA9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64F09-53D6-47FF-8DD3-EFC534916CD0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106E97-6CA7-4B2F-AC77-17F1940EA9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5E64F09-53D6-47FF-8DD3-EFC534916CD0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106E97-6CA7-4B2F-AC77-17F1940EA9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64F09-53D6-47FF-8DD3-EFC534916CD0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106E97-6CA7-4B2F-AC77-17F1940EA9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64F09-53D6-47FF-8DD3-EFC534916CD0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106E97-6CA7-4B2F-AC77-17F1940EA9A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5E64F09-53D6-47FF-8DD3-EFC534916CD0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B106E97-6CA7-4B2F-AC77-17F1940EA9A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l-GR" sz="4000" dirty="0" smtClean="0"/>
              <a:t/>
            </a:r>
            <a:br>
              <a:rPr lang="el-GR" sz="4000" dirty="0" smtClean="0"/>
            </a:br>
            <a:r>
              <a:rPr lang="el-GR" sz="4000" dirty="0" smtClean="0"/>
              <a:t>2</a:t>
            </a:r>
            <a:r>
              <a:rPr lang="el-GR" sz="4000" baseline="30000" dirty="0" smtClean="0"/>
              <a:t>ο</a:t>
            </a:r>
            <a:r>
              <a:rPr lang="el-GR" sz="4000" dirty="0" smtClean="0"/>
              <a:t>  ΓΥΜΝΑΣΙΟ ΚΑΛΥΒΙΩΝ</a:t>
            </a:r>
            <a:r>
              <a:rPr lang="el-GR" sz="4000" dirty="0"/>
              <a:t/>
            </a:r>
            <a:br>
              <a:rPr lang="el-GR" sz="4000" dirty="0"/>
            </a:br>
            <a:r>
              <a:rPr lang="el-GR" sz="4000" dirty="0" smtClean="0"/>
              <a:t>ΑΛΛΑΓΕΣ ΣΤΗ ΝΟΜΟΘΕΣΙΑ ΓΙΑ ΤΑ ΓΥΜΝΑΣΙΑ-ΛΥΚΕΙΑ</a:t>
            </a:r>
            <a:endParaRPr lang="el-GR" sz="4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l-GR" sz="2400" b="1" dirty="0" smtClean="0"/>
              <a:t>ΕΝΗΜΕΡΩΣΗ </a:t>
            </a:r>
            <a:r>
              <a:rPr lang="el-GR" sz="2400" b="1" dirty="0" smtClean="0"/>
              <a:t>ΓΟΝΕΩΝ</a:t>
            </a:r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Σε περίπτωση που διαπιστωθεί κατά τη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διάρκεια του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μαθήματος ή κατά τη διάρκεια του διαλείμματος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ή κατά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τη διάρκεια της προσέλευσης ή αποχώρησης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ότι ο/η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μαθητής/</a:t>
            </a:r>
            <a:r>
              <a:rPr lang="el-GR" kern="0" dirty="0" err="1">
                <a:latin typeface="MyriadPro-Regular"/>
                <a:ea typeface="Calibri" panose="020F0502020204030204" pitchFamily="34" charset="0"/>
                <a:cs typeface="MyriadPro-Regular"/>
              </a:rPr>
              <a:t>τρια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 μαγνητοφωνεί ή φωτογραφίζει ή </a:t>
            </a:r>
            <a:r>
              <a:rPr lang="el-GR" kern="0" dirty="0" err="1" smtClean="0">
                <a:latin typeface="MyriadPro-Regular"/>
                <a:ea typeface="Calibri" panose="020F0502020204030204" pitchFamily="34" charset="0"/>
                <a:cs typeface="MyriadPro-Regular"/>
              </a:rPr>
              <a:t>βι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 </a:t>
            </a:r>
            <a:r>
              <a:rPr lang="el-GR" kern="0" dirty="0" err="1" smtClean="0">
                <a:latin typeface="MyriadPro-Regular"/>
                <a:ea typeface="Calibri" panose="020F0502020204030204" pitchFamily="34" charset="0"/>
                <a:cs typeface="MyriadPro-Regular"/>
              </a:rPr>
              <a:t>ντεοσκοπεί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με οποιοδήποτε τρόπο εκπαιδευτικούς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ή συμμαθητές/</a:t>
            </a:r>
            <a:r>
              <a:rPr lang="el-GR" kern="0" dirty="0" err="1" smtClean="0">
                <a:latin typeface="MyriadPro-Regular"/>
                <a:ea typeface="Calibri" panose="020F0502020204030204" pitchFamily="34" charset="0"/>
                <a:cs typeface="MyriadPro-Regular"/>
              </a:rPr>
              <a:t>τριες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του/της, τότε ο Διευθυντής/</a:t>
            </a:r>
            <a:r>
              <a:rPr lang="el-GR" kern="0" dirty="0" err="1">
                <a:latin typeface="MyriadPro-Regular"/>
                <a:ea typeface="Calibri" panose="020F0502020204030204" pitchFamily="34" charset="0"/>
                <a:cs typeface="MyriadPro-Regular"/>
              </a:rPr>
              <a:t>ντρια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της σχολικής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μονάδας ζητά άμεσα από τον/τη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μαθητή/</a:t>
            </a:r>
            <a:r>
              <a:rPr lang="el-GR" kern="0" dirty="0" err="1" smtClean="0">
                <a:latin typeface="MyriadPro-Regular"/>
                <a:ea typeface="Calibri" panose="020F0502020204030204" pitchFamily="34" charset="0"/>
                <a:cs typeface="MyriadPro-Regular"/>
              </a:rPr>
              <a:t>τρια</a:t>
            </a:r>
            <a:r>
              <a:rPr lang="el-GR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να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απενεργοποιήσει τη συσκευή και να την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παραδώσει,</a:t>
            </a:r>
            <a:r>
              <a:rPr lang="el-GR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καλώντας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τους γονείς/κηδεμόνες των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εμπλεκομένων να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προσέλθουν στο σχολείο, προκειμένου να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λάβουν γνώση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του περιστατικού. </a:t>
            </a:r>
            <a:endParaRPr lang="el-GR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r>
              <a:rPr lang="el-GR" dirty="0" smtClean="0"/>
              <a:t>        ΚΙΝΗΤΑ  ΤΗΛΕΦΩΝΑ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Παράλληλα, οφείλει να αξιολογήσει παιδαγωγικά το περιστατικό, και ανάλογα με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τη</a:t>
            </a:r>
            <a:r>
              <a:rPr lang="el-GR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βαρύτητά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του, είτε να επιληφθεί ο/η ίδιος/α είτε να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το παραπέμψει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στον Σύλλογο Διδασκόντων/ουσών. </a:t>
            </a:r>
            <a:endParaRPr lang="el-GR" kern="0" dirty="0" smtClean="0">
              <a:latin typeface="MyriadPro-Regular"/>
              <a:ea typeface="Calibri" panose="020F0502020204030204" pitchFamily="34" charset="0"/>
              <a:cs typeface="MyriadPro-Regular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Αν ο/η Διευθυντής/</a:t>
            </a:r>
            <a:r>
              <a:rPr lang="el-GR" kern="0" dirty="0" err="1" smtClean="0">
                <a:latin typeface="MyriadPro-Regular"/>
                <a:ea typeface="Calibri" panose="020F0502020204030204" pitchFamily="34" charset="0"/>
                <a:cs typeface="MyriadPro-Regular"/>
              </a:rPr>
              <a:t>ντρια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επιληφθεί ο/η ίδιος/α,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υποχρεωτικά</a:t>
            </a:r>
            <a:r>
              <a:rPr lang="el-GR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εφαρμόζει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το παιδαγωγικό μέτρο της αποβολής από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τα μαθήματα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μέχρι τρεις (3) ημέρες, ενώ, αν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παραπέμψει στο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Σύλλογο Διδασκόντων/ουσών, ο τελευταίος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υποχρεωτικά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εφαρμόζει το παιδαγωγικό μέτρο της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αποβολής από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τα μαθήματα μέχρι πέντε (5) ημέρες.</a:t>
            </a:r>
            <a:endParaRPr lang="el-GR" dirty="0"/>
          </a:p>
        </p:txBody>
      </p:sp>
      <p:sp>
        <p:nvSpPr>
          <p:cNvPr id="6" name="1 - Τίτλος"/>
          <p:cNvSpPr txBox="1">
            <a:spLocks/>
          </p:cNvSpPr>
          <p:nvPr/>
        </p:nvSpPr>
        <p:spPr>
          <a:xfrm>
            <a:off x="609600" y="4724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l-GR" smtClean="0"/>
              <a:t>        ΚΙΝΗΤΑ  ΤΗΛΕΦΩΝΑ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Σε περίπτωση</a:t>
            </a:r>
            <a:r>
              <a:rPr lang="el-GR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που η μαγνητοφώνηση, φωτογράφιση ή βιντεοσκόπηση</a:t>
            </a:r>
            <a:r>
              <a:rPr lang="el-GR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αφορά σε ιδιαιτέρως ευαίσθητα προσωπικά </a:t>
            </a:r>
            <a:r>
              <a:rPr lang="el-GR" kern="0" smtClean="0">
                <a:latin typeface="MyriadPro-Regular"/>
                <a:ea typeface="Calibri" panose="020F0502020204030204" pitchFamily="34" charset="0"/>
                <a:cs typeface="MyriadPro-Regular"/>
              </a:rPr>
              <a:t>δεδομένα, τότε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ο Σύλλογος Διδασκόντων/ουσών υποχρεούται να</a:t>
            </a:r>
            <a:r>
              <a:rPr lang="el-GR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εφαρμόσει το παιδαγωγικό μέτρο της αλλαγής σχολικού</a:t>
            </a:r>
            <a:r>
              <a:rPr lang="el-GR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περιβάλλοντος για τον/τη μαθητή/</a:t>
            </a:r>
            <a:r>
              <a:rPr lang="el-GR" kern="0" dirty="0" err="1">
                <a:latin typeface="MyriadPro-Regular"/>
                <a:ea typeface="Calibri" panose="020F0502020204030204" pitchFamily="34" charset="0"/>
                <a:cs typeface="MyriadPro-Regular"/>
              </a:rPr>
              <a:t>τρια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 που προέβη στις</a:t>
            </a:r>
            <a:r>
              <a:rPr lang="el-GR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ανωτέρω ενέργειες.</a:t>
            </a:r>
            <a:endParaRPr lang="el-GR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r>
              <a:rPr lang="el-GR" dirty="0" smtClean="0"/>
              <a:t>        ΚΙΝΗΤΑ  ΤΗΛΕΦΩΝΑ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000" kern="0" dirty="0">
                <a:latin typeface="MyriadPro-Regular"/>
                <a:ea typeface="Calibri" panose="020F0502020204030204" pitchFamily="34" charset="0"/>
                <a:cs typeface="MyriadPro-Regular"/>
              </a:rPr>
              <a:t>ΦΘΟΡΕΣ-ΖΗΜΙΕΣ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850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Στις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περιπτώσεις εκείνες, όπου αποδεδειγμένα </a:t>
            </a:r>
            <a:r>
              <a:rPr lang="el-GR" kern="0" dirty="0" smtClean="0">
                <a:latin typeface="MyriadPro-Regular"/>
                <a:ea typeface="Calibri" panose="020F0502020204030204" pitchFamily="34" charset="0"/>
                <a:cs typeface="MyriadPro-Regular"/>
              </a:rPr>
              <a:t>η φθορά/καταστροφή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, μερική ή ολική, σχολικών κτιρίων, χώρων και παραρτημάτων αυτών, καθώς και υλικοτεχνικής υποδομής και εξοπλισμού εντός αυτών, αποδίδεται</a:t>
            </a:r>
            <a:r>
              <a:rPr lang="el-GR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σε συγκεκριμένο/η μαθητή/</a:t>
            </a:r>
            <a:r>
              <a:rPr lang="el-GR" kern="0" dirty="0" err="1">
                <a:latin typeface="MyriadPro-Regular"/>
                <a:ea typeface="Calibri" panose="020F0502020204030204" pitchFamily="34" charset="0"/>
                <a:cs typeface="MyriadPro-Regular"/>
              </a:rPr>
              <a:t>τρια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, ο/η τελευταίος/α ελέγχεται για τη συμπεριφορά αυτή και η δαπάνη αποκατάστασης βαρύνει τον γονέα/κηδεμόνα του/της ή τον/την</a:t>
            </a:r>
            <a:r>
              <a:rPr lang="el-GR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ίδια αν είναι ενήλικος/η. Πιο συγκεκριμένα, το αρμόδιο</a:t>
            </a:r>
            <a:r>
              <a:rPr lang="el-GR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όργανο, καθορίζει το ποσό της δαπάνης αποκατάστασης</a:t>
            </a:r>
            <a:r>
              <a:rPr lang="el-GR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και σε περίπτωση αποδοχής, οι γονείς/κηδεμόνες ή οι</a:t>
            </a:r>
            <a:r>
              <a:rPr lang="el-GR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μαθητές/</a:t>
            </a:r>
            <a:r>
              <a:rPr lang="el-GR" kern="0" dirty="0" err="1">
                <a:latin typeface="MyriadPro-Regular"/>
                <a:ea typeface="Calibri" panose="020F0502020204030204" pitchFamily="34" charset="0"/>
                <a:cs typeface="MyriadPro-Regular"/>
              </a:rPr>
              <a:t>τριες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, αν είναι ενήλικες, καταβάλλουν το ως άνω</a:t>
            </a:r>
            <a:r>
              <a:rPr lang="el-GR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ποσό, ενώ, σε περίπτωση άρνησης, η σχετική δαπάνη</a:t>
            </a:r>
            <a:r>
              <a:rPr lang="el-GR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kern="0" dirty="0">
                <a:latin typeface="MyriadPro-Regular"/>
                <a:ea typeface="Calibri" panose="020F0502020204030204" pitchFamily="34" charset="0"/>
                <a:cs typeface="MyriadPro-Regular"/>
              </a:rPr>
              <a:t>βεβαιώνεται και ακολουθεί η διαδικασία είσπραξής της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ΦΟΙΤΗΣΗ-  ΑΠΟΥΣΙΕΣ 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altLang="el-G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Η</a:t>
            </a:r>
            <a:r>
              <a:rPr lang="el-G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φοίτηση χαρακτηρίζεται επαρκής ή ανεπαρκής με βάση το γενικό σύνολο των απουσιών που σημειώθηκαν κατά τη διάρκεια του διδακτικού έτους. </a:t>
            </a:r>
            <a:endParaRPr lang="el-G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altLang="el-G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Επαρκής </a:t>
            </a:r>
            <a:r>
              <a:rPr lang="el-GR" altLang="el-G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χαρακτηρίζεται η φοίτηση μαθητών/τριών εφόσον το σύνολο των απουσιών του/της δεν υπερβαίνει τις εκατόν δεκατέσσερις (114) εκ των οποίων 64 δικαιολογημένες και 50 αδικαιολόγητες. Οι γονείς μπορούν να δικαιολογούν απουσίες μέχρι 5 ημέρες με ΥΔ εντός 10 ημερών και όχι περισσότερες από δύο (2) συνεχόμενες.</a:t>
            </a:r>
          </a:p>
          <a:p>
            <a:r>
              <a:rPr lang="el-GR" altLang="el-G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Ανεπαρκής </a:t>
            </a:r>
            <a:r>
              <a:rPr lang="el-GR" altLang="el-G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χαρακτηρίζεται η φοίτηση μαθητή/</a:t>
            </a:r>
            <a:r>
              <a:rPr lang="el-GR" altLang="el-GR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τριας</a:t>
            </a:r>
            <a:r>
              <a:rPr lang="el-GR" altLang="el-G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που σημείωσε πάνω από εκατόν δεκατέσσερις (114) απουσίες. Οι μαθητές/</a:t>
            </a:r>
            <a:r>
              <a:rPr lang="el-GR" altLang="el-GR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τριες</a:t>
            </a:r>
            <a:r>
              <a:rPr lang="el-GR" altLang="el-G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των οποίων η φοίτηση χαρακτηρίζεται ανεπαρκής είναι υποχρεωμένοι/ες να επαναλάβουν τη φοίτηση τους στην ίδια τάξη.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Αν ο/η μαθητής/</a:t>
            </a:r>
            <a:r>
              <a:rPr lang="el-GR" dirty="0" err="1" smtClean="0"/>
              <a:t>τρια</a:t>
            </a:r>
            <a:r>
              <a:rPr lang="el-GR" dirty="0" smtClean="0"/>
              <a:t> έχει απουσιάσει τρεις συνεχόμενες ημέρες ή έχει πραγματοποιήσει </a:t>
            </a:r>
            <a:r>
              <a:rPr lang="el-GR" dirty="0" smtClean="0"/>
              <a:t>είκοσι πέντε(25) </a:t>
            </a:r>
            <a:r>
              <a:rPr lang="el-GR" dirty="0" smtClean="0"/>
              <a:t>συνολικά απουσίες, ο/η εκπαιδευτικός που είναι υπεύθυνος/η του τμήματος επικοινωνεί άμεσα με τους γονείς/κηδεμόνες του/της μαθητή/</a:t>
            </a:r>
            <a:r>
              <a:rPr lang="el-GR" dirty="0" err="1" smtClean="0"/>
              <a:t>τριας</a:t>
            </a:r>
            <a:r>
              <a:rPr lang="el-GR" dirty="0" smtClean="0"/>
              <a:t> (με ηλεκτρονικό </a:t>
            </a:r>
            <a:r>
              <a:rPr lang="el-GR" dirty="0" smtClean="0"/>
              <a:t>ταχυδρομείο</a:t>
            </a:r>
            <a:r>
              <a:rPr lang="el-GR" dirty="0" smtClean="0"/>
              <a:t>, SMS ή με επιστολή), πληροφορείται τον λόγο των απουσιών και ενημερώνει τον/τη Διευθυντή/</a:t>
            </a:r>
            <a:r>
              <a:rPr lang="el-GR" dirty="0" err="1" smtClean="0"/>
              <a:t>ντρια</a:t>
            </a:r>
            <a:r>
              <a:rPr lang="el-GR" dirty="0" smtClean="0"/>
              <a:t> του σχολείου.</a:t>
            </a:r>
          </a:p>
          <a:p>
            <a:r>
              <a:rPr lang="el-GR" dirty="0" smtClean="0"/>
              <a:t>Μετά την πρώτη ενημέρωση των γονέων/κηδεμόνων, σύμφωνα με τα παραπάνω, ο/η εκπαιδευτικός τους ενημερώνει τις πρώτες πέντε (5) εργάσιμες ημέρες κάθε μήνα, εφόσον υπάρχει μεταβολή στον συνολικό αριθμό απουσιών</a:t>
            </a:r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r>
              <a:rPr lang="el-GR" dirty="0" smtClean="0"/>
              <a:t>      ΦΟΙΤΗΣΗ-  ΑΠΟΥΣΙΕΣ 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Επαρκής χαρακτηρίζεται η φοίτηση </a:t>
            </a:r>
            <a:r>
              <a:rPr lang="el-GR" dirty="0" err="1" smtClean="0"/>
              <a:t>εφ’όσον</a:t>
            </a:r>
            <a:r>
              <a:rPr lang="el-GR" dirty="0" smtClean="0"/>
              <a:t> το σύνολο των απουσιών δεν υπερβαίνει τις 114.</a:t>
            </a:r>
          </a:p>
          <a:p>
            <a:r>
              <a:rPr lang="el-GR" dirty="0" smtClean="0"/>
              <a:t>Ανεπαρκής χαρακτηρίζεται η φοίτηση μαθητή/</a:t>
            </a:r>
            <a:r>
              <a:rPr lang="el-GR" dirty="0" err="1" smtClean="0"/>
              <a:t>τριας</a:t>
            </a:r>
            <a:r>
              <a:rPr lang="el-GR" dirty="0" smtClean="0"/>
              <a:t> που σημείωσε πάνω από 114 απουσίες. Οι μαθητές αυτοί επαναλαμβάνουν την τάξη</a:t>
            </a:r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r>
              <a:rPr lang="el-GR" dirty="0" smtClean="0"/>
              <a:t>      ΦΟΙΤΗΣΗ-  ΑΠΟΥΣΙΕΣ 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85000" lnSpcReduction="20000"/>
          </a:bodyPr>
          <a:lstStyle/>
          <a:p>
            <a:pPr marL="285750" indent="-285750"/>
            <a:r>
              <a:rPr lang="el-GR" alt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Οι απουσίες αριθμούνται ανά μία για κάθε διδακτική ώρα.</a:t>
            </a:r>
          </a:p>
          <a:p>
            <a:pPr marL="285750" indent="-285750"/>
            <a:r>
              <a:rPr lang="el-GR" alt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Απουσία μαθητή/</a:t>
            </a:r>
            <a:r>
              <a:rPr lang="el-GR" altLang="el-G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τριας</a:t>
            </a:r>
            <a:r>
              <a:rPr lang="el-GR" alt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 από πολιτιστικές ή αθλητικές εκδηλώσεις που πραγματοποιούνται στο πλαίσιο του ωρολογίου προγράμματος του σχολείου θεωρείται απουσία από όσες διδακτικές ώρες προβλέπει το ωρολόγιο πρόγραμμα την ημέρα της πραγματοποίησής τους.</a:t>
            </a:r>
          </a:p>
          <a:p>
            <a:pPr marL="285750" indent="-285750"/>
            <a:r>
              <a:rPr lang="el-GR" alt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Απουσία μαθητή/</a:t>
            </a:r>
            <a:r>
              <a:rPr lang="el-GR" altLang="el-G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τριας</a:t>
            </a:r>
            <a:r>
              <a:rPr lang="el-GR" alt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 από εορταστικές επετειακές εκδηλώσεις του σχολείου θεωρείται απουσία από όσες διδακτικές ώρες προβλέπει το ωρολόγιο πρόγραμμα την ημέρα της πραγματοποίησής τους.</a:t>
            </a:r>
          </a:p>
          <a:p>
            <a:pPr marL="285750" indent="-285750"/>
            <a:r>
              <a:rPr lang="el-GR" alt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Η καθυστερημένη προσέλευση, δηλαδή η προσέλευση στην τάξη μετά τον εκπαιδευτικό, θεωρείται απουσία.</a:t>
            </a:r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5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r>
              <a:rPr lang="el-GR" dirty="0" smtClean="0"/>
              <a:t>      ΦΟΙΤΗΣΗ-  ΑΠΟΥΣΙΕΣ 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err="1" smtClean="0"/>
              <a:t>Παιδαγωγικα</a:t>
            </a:r>
            <a:r>
              <a:rPr lang="el-GR" dirty="0" smtClean="0"/>
              <a:t> </a:t>
            </a:r>
            <a:r>
              <a:rPr lang="el-GR" dirty="0" err="1" smtClean="0"/>
              <a:t>μετρα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77500" lnSpcReduction="20000"/>
          </a:bodyPr>
          <a:lstStyle/>
          <a:p>
            <a:r>
              <a:rPr lang="el-GR" b="1" dirty="0" smtClean="0">
                <a:latin typeface="MyriadPro-Regular"/>
              </a:rPr>
              <a:t>α</a:t>
            </a:r>
            <a:r>
              <a:rPr lang="el-GR" b="1" dirty="0" smtClean="0">
                <a:latin typeface="MyriadPro-Regular"/>
              </a:rPr>
              <a:t>) προφορική παρατήρηση, β) επίπληξη, γ) </a:t>
            </a:r>
            <a:r>
              <a:rPr lang="el-GR" b="1" dirty="0" smtClean="0">
                <a:latin typeface="MyriadPro-Regular"/>
              </a:rPr>
              <a:t>ωριαία απομάκρυνση</a:t>
            </a:r>
            <a:r>
              <a:rPr lang="el-GR" b="1" dirty="0" smtClean="0">
                <a:latin typeface="MyriadPro-Regular"/>
              </a:rPr>
              <a:t>, δ) αποβολή από τα μαθήματα μέχρι </a:t>
            </a:r>
            <a:r>
              <a:rPr lang="el-GR" b="1" dirty="0" smtClean="0">
                <a:latin typeface="MyriadPro-Regular"/>
              </a:rPr>
              <a:t>τρεις (3</a:t>
            </a:r>
            <a:r>
              <a:rPr lang="el-GR" b="1" dirty="0" smtClean="0">
                <a:latin typeface="MyriadPro-Regular"/>
              </a:rPr>
              <a:t>) ημέρες, ε) αποβολή από τα μαθήματα μέχρι πέντε (</a:t>
            </a:r>
            <a:r>
              <a:rPr lang="el-GR" b="1" dirty="0" smtClean="0">
                <a:latin typeface="MyriadPro-Regular"/>
              </a:rPr>
              <a:t>5) ημέρες</a:t>
            </a:r>
            <a:r>
              <a:rPr lang="el-GR" b="1" dirty="0" smtClean="0">
                <a:latin typeface="MyriadPro-Regular"/>
              </a:rPr>
              <a:t>, στ) αποκλεισμός από πάσης φύσεως </a:t>
            </a:r>
            <a:r>
              <a:rPr lang="el-GR" b="1" dirty="0" smtClean="0">
                <a:latin typeface="MyriadPro-Regular"/>
              </a:rPr>
              <a:t>δράσεις, εκδηλώσεις</a:t>
            </a:r>
            <a:r>
              <a:rPr lang="el-GR" b="1" dirty="0" smtClean="0">
                <a:latin typeface="MyriadPro-Regular"/>
              </a:rPr>
              <a:t>, αθλητικές δραστηριότητες, </a:t>
            </a:r>
            <a:r>
              <a:rPr lang="el-GR" b="1" dirty="0" smtClean="0">
                <a:latin typeface="MyriadPro-Regular"/>
              </a:rPr>
              <a:t>εκπαιδευτικές εκδρομές/επισκέψεις/μετακινήσεις </a:t>
            </a:r>
            <a:r>
              <a:rPr lang="el-GR" b="1" dirty="0" smtClean="0">
                <a:latin typeface="MyriadPro-Regular"/>
              </a:rPr>
              <a:t>που διοργανώνει </a:t>
            </a:r>
            <a:r>
              <a:rPr lang="el-GR" b="1" dirty="0" smtClean="0">
                <a:latin typeface="MyriadPro-Regular"/>
              </a:rPr>
              <a:t>το σχολείο</a:t>
            </a:r>
            <a:r>
              <a:rPr lang="el-GR" b="1" dirty="0" smtClean="0">
                <a:latin typeface="MyriadPro-Regular"/>
              </a:rPr>
              <a:t>, </a:t>
            </a:r>
            <a:r>
              <a:rPr lang="el-GR" b="1" dirty="0" err="1" smtClean="0">
                <a:latin typeface="MyriadPro-Regular"/>
              </a:rPr>
              <a:t>σωρρευτικώς</a:t>
            </a:r>
            <a:r>
              <a:rPr lang="el-GR" b="1" dirty="0" smtClean="0">
                <a:latin typeface="MyriadPro-Regular"/>
              </a:rPr>
              <a:t> ή </a:t>
            </a:r>
            <a:r>
              <a:rPr lang="el-GR" b="1" dirty="0" err="1" smtClean="0">
                <a:latin typeface="MyriadPro-Regular"/>
              </a:rPr>
              <a:t>διαζευκτικώς</a:t>
            </a:r>
            <a:r>
              <a:rPr lang="el-GR" b="1" dirty="0" smtClean="0">
                <a:latin typeface="MyriadPro-Regular"/>
              </a:rPr>
              <a:t>, εντός του </a:t>
            </a:r>
            <a:r>
              <a:rPr lang="el-GR" b="1" dirty="0" smtClean="0">
                <a:latin typeface="MyriadPro-Regular"/>
              </a:rPr>
              <a:t>τρέχοντος </a:t>
            </a:r>
            <a:r>
              <a:rPr lang="el-GR" b="1" dirty="0" smtClean="0">
                <a:latin typeface="MyriadPro-Regular"/>
              </a:rPr>
              <a:t>σχολικού έτους, ζ) αλλαγή τμήματος και η) </a:t>
            </a:r>
            <a:r>
              <a:rPr lang="el-GR" b="1" dirty="0" smtClean="0">
                <a:latin typeface="MyriadPro-Regular"/>
              </a:rPr>
              <a:t>αλλαγή σχολικού </a:t>
            </a:r>
            <a:r>
              <a:rPr lang="el-GR" b="1" dirty="0" smtClean="0">
                <a:latin typeface="MyriadPro-Regular"/>
              </a:rPr>
              <a:t>περιβάλλοντος. Τα παραπάνω μπορούν </a:t>
            </a:r>
            <a:r>
              <a:rPr lang="el-GR" b="1" dirty="0" smtClean="0">
                <a:latin typeface="MyriadPro-Regular"/>
              </a:rPr>
              <a:t>να ισχύουν </a:t>
            </a:r>
            <a:r>
              <a:rPr lang="el-GR" b="1" dirty="0" smtClean="0">
                <a:latin typeface="MyriadPro-Regular"/>
              </a:rPr>
              <a:t>παράλληλα με τις δράσεις παιδαγωγικής </a:t>
            </a:r>
            <a:r>
              <a:rPr lang="el-GR" b="1" dirty="0" smtClean="0">
                <a:latin typeface="MyriadPro-Regular"/>
              </a:rPr>
              <a:t>μορφής</a:t>
            </a:r>
            <a:r>
              <a:rPr lang="el-GR" b="1" dirty="0" smtClean="0">
                <a:latin typeface="MyriadPro-Regular"/>
              </a:rPr>
              <a:t>, τις οποίες προτείνει ο Σύλλογος </a:t>
            </a:r>
            <a:r>
              <a:rPr lang="el-GR" b="1" dirty="0" smtClean="0">
                <a:latin typeface="MyriadPro-Regular"/>
              </a:rPr>
              <a:t>Διδασκόντων/ουσών</a:t>
            </a:r>
            <a:r>
              <a:rPr lang="el-GR" b="1" dirty="0" smtClean="0">
                <a:latin typeface="MyriadPro-Regular"/>
              </a:rPr>
              <a:t>, σε συνεργασία με ψυχολόγους και </a:t>
            </a:r>
            <a:r>
              <a:rPr lang="el-GR" b="1" dirty="0" smtClean="0">
                <a:latin typeface="MyriadPro-Regular"/>
              </a:rPr>
              <a:t>κοινωνικούς λειτουργούς</a:t>
            </a:r>
            <a:r>
              <a:rPr lang="el-GR" b="1" dirty="0" smtClean="0">
                <a:latin typeface="MyriadPro-Regular"/>
              </a:rPr>
              <a:t>. Σε κάθε περίπτωση, τα προβλεπόμενα </a:t>
            </a:r>
            <a:r>
              <a:rPr lang="el-GR" b="1" dirty="0" smtClean="0">
                <a:latin typeface="MyriadPro-Regular"/>
              </a:rPr>
              <a:t>παιδαγωγικά </a:t>
            </a:r>
            <a:r>
              <a:rPr lang="el-GR" b="1" dirty="0" smtClean="0">
                <a:latin typeface="MyriadPro-Regular"/>
              </a:rPr>
              <a:t>μέτρα δεν εφαρμόζονται κατά την </a:t>
            </a:r>
            <a:r>
              <a:rPr lang="el-GR" b="1" dirty="0" smtClean="0">
                <a:latin typeface="MyriadPro-Regular"/>
              </a:rPr>
              <a:t>αναφερόμενη </a:t>
            </a:r>
            <a:r>
              <a:rPr lang="el-GR" b="1" dirty="0" smtClean="0">
                <a:latin typeface="MyriadPro-Regular"/>
              </a:rPr>
              <a:t>ως άνω σειρά, ενώ η λήψη τους θα πρέπει να </a:t>
            </a:r>
            <a:r>
              <a:rPr lang="el-GR" b="1" dirty="0" smtClean="0">
                <a:latin typeface="MyriadPro-Regular"/>
              </a:rPr>
              <a:t>κρίνεται, κάθε </a:t>
            </a:r>
            <a:r>
              <a:rPr lang="el-GR" b="1" dirty="0" smtClean="0">
                <a:latin typeface="MyriadPro-Regular"/>
              </a:rPr>
              <a:t>φορά, κατάλληλη και αναγκαία για την </a:t>
            </a:r>
            <a:r>
              <a:rPr lang="el-GR" sz="2800" b="1" dirty="0" smtClean="0">
                <a:latin typeface="MyriadPro-Regular"/>
              </a:rPr>
              <a:t>για </a:t>
            </a:r>
            <a:r>
              <a:rPr lang="el-GR" sz="2800" b="1" dirty="0" smtClean="0">
                <a:latin typeface="MyriadPro-Regular"/>
              </a:rPr>
              <a:t>την επίτευξη </a:t>
            </a:r>
            <a:r>
              <a:rPr lang="el-GR" sz="2800" b="1" dirty="0" smtClean="0">
                <a:latin typeface="MyriadPro-Regular"/>
              </a:rPr>
              <a:t>του επιδιωκόμενου παιδαγωγικού σκοπού</a:t>
            </a:r>
            <a:endParaRPr lang="el-GR" b="1" dirty="0" smtClean="0">
              <a:latin typeface="MyriadPro-Regula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2500" lnSpcReduction="20000"/>
          </a:bodyPr>
          <a:lstStyle/>
          <a:p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Εάν μαθητής/</a:t>
            </a:r>
            <a:r>
              <a:rPr lang="el-GR" sz="2400" b="1" dirty="0" err="1" smtClean="0">
                <a:solidFill>
                  <a:srgbClr val="000000"/>
                </a:solidFill>
                <a:latin typeface="MyriadPro-Regular"/>
              </a:rPr>
              <a:t>τρια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 παρακωλύει τη διεξαγωγή 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μαθήματος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, είναι δυνατόν να του/της επιβληθεί 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ωριαία απομάκρυνση 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από την αίθουσα διδασκαλίας, 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οπότε απασχολείται 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με την ευθύνη της/του 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Διευθύντριας/</a:t>
            </a:r>
            <a:r>
              <a:rPr lang="el-GR" sz="2400" b="1" dirty="0" err="1" smtClean="0">
                <a:solidFill>
                  <a:srgbClr val="000000"/>
                </a:solidFill>
                <a:latin typeface="MyriadPro-Regular"/>
              </a:rPr>
              <a:t>ντή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 του 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σχολείου, λαμβάνοντας απουσία. Σε περίπτωση 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επαναλαμβανόμενων 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ωριαίων απομακρύνσεων και 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πάντως μετά 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από τρεις απομακρύνσεις από τον/την ίδιο/α 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διδάσκοντα/</a:t>
            </a:r>
            <a:r>
              <a:rPr lang="el-GR" sz="2400" b="1" dirty="0" err="1" smtClean="0">
                <a:solidFill>
                  <a:srgbClr val="000000"/>
                </a:solidFill>
                <a:latin typeface="MyriadPro-Regular"/>
              </a:rPr>
              <a:t>ουσα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 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ή πέντε συνολικά, ο Σύλλογος 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Διδασκόντων/ουσών 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δύναται να εφαρμόσει κατά τη κρίση 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του τα 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παιδαγωγικά μέτρα δ) και ε) της παρ. 2 της 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παρούσας, προειδοποιώντας 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τον/τη μαθητή/</a:t>
            </a:r>
            <a:r>
              <a:rPr lang="el-GR" sz="2400" b="1" dirty="0" err="1" smtClean="0">
                <a:solidFill>
                  <a:srgbClr val="000000"/>
                </a:solidFill>
                <a:latin typeface="MyriadPro-Regular"/>
              </a:rPr>
              <a:t>τρια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, με 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γνωστοποίηση προς 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τους κηδεμόνες του/της, ότι επίκειται η 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εφαρμογή του </a:t>
            </a:r>
            <a:r>
              <a:rPr lang="el-GR" sz="2400" b="1" dirty="0" smtClean="0">
                <a:solidFill>
                  <a:srgbClr val="000000"/>
                </a:solidFill>
                <a:latin typeface="MyriadPro-Regular"/>
              </a:rPr>
              <a:t>παιδαγωγικού μέτρου της αλλαγής τμήματος. </a:t>
            </a:r>
            <a:endParaRPr lang="el-GR" dirty="0"/>
          </a:p>
        </p:txBody>
      </p:sp>
      <p:sp>
        <p:nvSpPr>
          <p:cNvPr id="6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/>
            <a:r>
              <a:rPr lang="el-GR" dirty="0" err="1" smtClean="0"/>
              <a:t>Παιδαγωγικα</a:t>
            </a:r>
            <a:r>
              <a:rPr lang="el-GR" dirty="0" smtClean="0"/>
              <a:t> </a:t>
            </a:r>
            <a:r>
              <a:rPr lang="el-GR" dirty="0" err="1" smtClean="0"/>
              <a:t>μετρα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sz="2800" b="1" dirty="0" smtClean="0">
              <a:solidFill>
                <a:srgbClr val="000000"/>
              </a:solidFill>
              <a:latin typeface="MyriadPro-Regular"/>
            </a:endParaRPr>
          </a:p>
          <a:p>
            <a:r>
              <a:rPr lang="el-GR" sz="2800" b="1" dirty="0" smtClean="0">
                <a:solidFill>
                  <a:srgbClr val="000000"/>
                </a:solidFill>
                <a:latin typeface="MyriadPro-Regular"/>
              </a:rPr>
              <a:t>Εφόσον η συμπεριφορά του/της μαθητή/</a:t>
            </a:r>
            <a:r>
              <a:rPr lang="el-GR" sz="2800" b="1" dirty="0" err="1" smtClean="0">
                <a:solidFill>
                  <a:srgbClr val="000000"/>
                </a:solidFill>
                <a:latin typeface="MyriadPro-Regular"/>
              </a:rPr>
              <a:t>τριας</a:t>
            </a:r>
            <a:r>
              <a:rPr lang="el-GR" sz="2800" b="1" dirty="0" smtClean="0">
                <a:solidFill>
                  <a:srgbClr val="000000"/>
                </a:solidFill>
                <a:latin typeface="MyriadPro-Regular"/>
              </a:rPr>
              <a:t> δεν </a:t>
            </a:r>
            <a:r>
              <a:rPr lang="el-GR" sz="2800" b="1" dirty="0" smtClean="0">
                <a:solidFill>
                  <a:srgbClr val="000000"/>
                </a:solidFill>
                <a:latin typeface="MyriadPro-Regular"/>
              </a:rPr>
              <a:t>βελτιώνεται</a:t>
            </a:r>
            <a:r>
              <a:rPr lang="el-GR" sz="2800" b="1" dirty="0" smtClean="0">
                <a:solidFill>
                  <a:srgbClr val="000000"/>
                </a:solidFill>
                <a:latin typeface="MyriadPro-Regular"/>
              </a:rPr>
              <a:t>, μετά την λήψη των ως άνω παιδαγωγικών </a:t>
            </a:r>
            <a:r>
              <a:rPr lang="el-GR" sz="2800" b="1" dirty="0" smtClean="0">
                <a:solidFill>
                  <a:srgbClr val="000000"/>
                </a:solidFill>
                <a:latin typeface="MyriadPro-Regular"/>
              </a:rPr>
              <a:t>μέτρων, εξετάζεται </a:t>
            </a:r>
            <a:r>
              <a:rPr lang="el-GR" sz="2800" b="1" dirty="0" smtClean="0">
                <a:solidFill>
                  <a:srgbClr val="000000"/>
                </a:solidFill>
                <a:latin typeface="MyriadPro-Regular"/>
              </a:rPr>
              <a:t>η δυνατότητα λήψης του παιδαγωγικού </a:t>
            </a:r>
            <a:r>
              <a:rPr lang="el-GR" sz="2800" b="1" dirty="0" smtClean="0">
                <a:solidFill>
                  <a:srgbClr val="000000"/>
                </a:solidFill>
                <a:latin typeface="MyriadPro-Regular"/>
              </a:rPr>
              <a:t>μέτρου </a:t>
            </a:r>
            <a:r>
              <a:rPr lang="el-GR" sz="2800" b="1" dirty="0" smtClean="0">
                <a:solidFill>
                  <a:srgbClr val="000000"/>
                </a:solidFill>
                <a:latin typeface="MyriadPro-Regular"/>
              </a:rPr>
              <a:t>της αλλαγής τμήματος, εάν και εφόσον </a:t>
            </a:r>
            <a:r>
              <a:rPr lang="el-GR" sz="2800" b="1" dirty="0" smtClean="0">
                <a:solidFill>
                  <a:srgbClr val="000000"/>
                </a:solidFill>
                <a:latin typeface="MyriadPro-Regular"/>
              </a:rPr>
              <a:t>υφίστα</a:t>
            </a:r>
            <a:r>
              <a:rPr lang="el-GR" b="1" dirty="0" smtClean="0">
                <a:solidFill>
                  <a:srgbClr val="000000"/>
                </a:solidFill>
                <a:latin typeface="MyriadPro-Regular"/>
              </a:rPr>
              <a:t>ται</a:t>
            </a:r>
            <a:r>
              <a:rPr lang="el-GR" b="1" dirty="0" smtClean="0">
                <a:solidFill>
                  <a:srgbClr val="000000"/>
                </a:solidFill>
                <a:latin typeface="MyriadPro-Regular"/>
              </a:rPr>
              <a:t>.</a:t>
            </a:r>
            <a:endParaRPr lang="el-GR" b="1" dirty="0" smtClean="0"/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/>
            <a:r>
              <a:rPr lang="el-GR" dirty="0" err="1" smtClean="0"/>
              <a:t>Παιδαγωγικα</a:t>
            </a:r>
            <a:r>
              <a:rPr lang="el-GR" dirty="0" smtClean="0"/>
              <a:t> </a:t>
            </a:r>
            <a:r>
              <a:rPr lang="el-GR" dirty="0" err="1" smtClean="0"/>
              <a:t>μετρα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ΚΙΝΗΤΑ  ΤΗΛΕΦΩΝΑ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r>
              <a:rPr lang="el-GR" dirty="0" smtClean="0">
                <a:latin typeface="MyriadPro-Regular"/>
              </a:rPr>
              <a:t>Στο πλαίσιο εφαρμογής όσων ορίζονται </a:t>
            </a:r>
            <a:r>
              <a:rPr lang="el-GR" dirty="0" smtClean="0">
                <a:latin typeface="MyriadPro-Regular"/>
              </a:rPr>
              <a:t>στην παρ</a:t>
            </a:r>
            <a:r>
              <a:rPr lang="el-GR" dirty="0" smtClean="0">
                <a:latin typeface="MyriadPro-Regular"/>
              </a:rPr>
              <a:t>. 1 απαγορεύεται εντός των σχολικών χώρων - κτιρίων και υπαίθριων χώρων η εμφανής κατοχή ή και η χρήση κινητού τηλεφώνου ή άλλης ηλεκτρονικής συσκευής ή παιχνιδιών που διαθέτουν σύστημα επεξεργασίας εικόνας και ήχου, για συνομιλία, βιντεοσκόπηση ή οποιαδήποτε άλλη χρήση από τους μαθητές/</a:t>
            </a:r>
            <a:r>
              <a:rPr lang="el-GR" dirty="0" err="1" smtClean="0">
                <a:latin typeface="MyriadPro-Regular"/>
              </a:rPr>
              <a:t>τριες</a:t>
            </a:r>
            <a:r>
              <a:rPr lang="el-GR" dirty="0" smtClean="0">
                <a:latin typeface="MyriadPro-Regular"/>
              </a:rPr>
              <a:t>. Στην παραπάνω απαγόρευση δεν εμπίπτει η χρήση ιατρικών εφαρμογών μέσω κινητού τηλεφώνου ή άλλων συσκευών, αποκλειστικά και μόνο κατόπιν σχετικής ιατρικής γνωμάτευσης.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68</TotalTime>
  <Words>1004</Words>
  <Application>Microsoft Office PowerPoint</Application>
  <PresentationFormat>Προβολή στην οθόνη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Αφθονία</vt:lpstr>
      <vt:lpstr> 2ο  ΓΥΜΝΑΣΙΟ ΚΑΛΥΒΙΩΝ ΑΛΛΑΓΕΣ ΣΤΗ ΝΟΜΟΘΕΣΙΑ ΓΙΑ ΤΑ ΓΥΜΝΑΣΙΑ-ΛΥΚΕΙΑ</vt:lpstr>
      <vt:lpstr>      ΦΟΙΤΗΣΗ-  ΑΠΟΥΣΙΕΣ  </vt:lpstr>
      <vt:lpstr>      ΦΟΙΤΗΣΗ-  ΑΠΟΥΣΙΕΣ  </vt:lpstr>
      <vt:lpstr>      ΦΟΙΤΗΣΗ-  ΑΠΟΥΣΙΕΣ  </vt:lpstr>
      <vt:lpstr>      ΦΟΙΤΗΣΗ-  ΑΠΟΥΣΙΕΣ  </vt:lpstr>
      <vt:lpstr>Παιδαγωγικα μετρα</vt:lpstr>
      <vt:lpstr>Παιδαγωγικα μετρα</vt:lpstr>
      <vt:lpstr>Παιδαγωγικα μετρα</vt:lpstr>
      <vt:lpstr>        ΚΙΝΗΤΑ  ΤΗΛΕΦΩΝΑ</vt:lpstr>
      <vt:lpstr>        ΚΙΝΗΤΑ  ΤΗΛΕΦΩΝΑ</vt:lpstr>
      <vt:lpstr>Παρουσίαση του PowerPoint</vt:lpstr>
      <vt:lpstr>        ΚΙΝΗΤΑ  ΤΗΛΕΦΩΝΑ</vt:lpstr>
      <vt:lpstr>ΦΘΟΡΕΣ-ΖΗΜΙΕΣ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ΑΛΛΑΓΕΣ ΣΤΗ ΝΟΜΟΘΕΣΙΑ ΓΙΑ ΤΑ ΓΥΜΝΑΣΙΑ</dc:title>
  <dc:creator>user</dc:creator>
  <cp:lastModifiedBy>lagon</cp:lastModifiedBy>
  <cp:revision>36</cp:revision>
  <dcterms:created xsi:type="dcterms:W3CDTF">2024-09-25T13:12:08Z</dcterms:created>
  <dcterms:modified xsi:type="dcterms:W3CDTF">2024-09-27T05:56:21Z</dcterms:modified>
</cp:coreProperties>
</file>